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60" r:id="rId2"/>
  </p:sldMasterIdLst>
  <p:notesMasterIdLst>
    <p:notesMasterId r:id="rId26"/>
  </p:notesMasterIdLst>
  <p:handoutMasterIdLst>
    <p:handoutMasterId r:id="rId27"/>
  </p:handoutMasterIdLst>
  <p:sldIdLst>
    <p:sldId id="355" r:id="rId3"/>
    <p:sldId id="425" r:id="rId4"/>
    <p:sldId id="417" r:id="rId5"/>
    <p:sldId id="277" r:id="rId6"/>
    <p:sldId id="424" r:id="rId7"/>
    <p:sldId id="269" r:id="rId8"/>
    <p:sldId id="287" r:id="rId9"/>
    <p:sldId id="263" r:id="rId10"/>
    <p:sldId id="423" r:id="rId11"/>
    <p:sldId id="336" r:id="rId12"/>
    <p:sldId id="419" r:id="rId13"/>
    <p:sldId id="420" r:id="rId14"/>
    <p:sldId id="418" r:id="rId15"/>
    <p:sldId id="398" r:id="rId16"/>
    <p:sldId id="408" r:id="rId17"/>
    <p:sldId id="399" r:id="rId18"/>
    <p:sldId id="400" r:id="rId19"/>
    <p:sldId id="405" r:id="rId20"/>
    <p:sldId id="407" r:id="rId21"/>
    <p:sldId id="404" r:id="rId22"/>
    <p:sldId id="421" r:id="rId23"/>
    <p:sldId id="330" r:id="rId24"/>
    <p:sldId id="416"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mage Creation" initials="IC" lastIdx="26" clrIdx="0"/>
  <p:cmAuthor id="2" name="Rebecca French"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2E13BE-12B7-4B6B-AF22-D5EC296F9DE5}" v="12" dt="2022-09-01T19:14:59.396"/>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79" autoAdjust="0"/>
    <p:restoredTop sz="94684"/>
  </p:normalViewPr>
  <p:slideViewPr>
    <p:cSldViewPr snapToGrid="0" snapToObjects="1">
      <p:cViewPr varScale="1">
        <p:scale>
          <a:sx n="62" d="100"/>
          <a:sy n="62" d="100"/>
        </p:scale>
        <p:origin x="1040" y="56"/>
      </p:cViewPr>
      <p:guideLst>
        <p:guide orient="horz" pos="2160"/>
        <p:guide pos="2880"/>
      </p:guideLst>
    </p:cSldViewPr>
  </p:slideViewPr>
  <p:notesTextViewPr>
    <p:cViewPr>
      <p:scale>
        <a:sx n="100" d="100"/>
        <a:sy n="100" d="100"/>
      </p:scale>
      <p:origin x="0" y="0"/>
    </p:cViewPr>
  </p:notesTextViewPr>
  <p:sorterViewPr>
    <p:cViewPr>
      <p:scale>
        <a:sx n="128" d="100"/>
        <a:sy n="12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7F451B-CAE1-4C3C-9235-BA17413D6A4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94C1FBF-DB7A-46B4-8D30-E6440C7CFB76}">
      <dgm:prSet/>
      <dgm:spPr/>
      <dgm:t>
        <a:bodyPr/>
        <a:lstStyle/>
        <a:p>
          <a:pPr>
            <a:lnSpc>
              <a:spcPct val="100000"/>
            </a:lnSpc>
          </a:pPr>
          <a:r>
            <a:rPr lang="en-US" dirty="0"/>
            <a:t>Supplemented with local information and experience</a:t>
          </a:r>
        </a:p>
      </dgm:t>
    </dgm:pt>
    <dgm:pt modelId="{310CBA10-D4FD-4104-9DEE-E649C8EE2123}" type="parTrans" cxnId="{7F8234AB-BEFF-4E00-B073-13D495B89971}">
      <dgm:prSet/>
      <dgm:spPr/>
      <dgm:t>
        <a:bodyPr/>
        <a:lstStyle/>
        <a:p>
          <a:endParaRPr lang="en-US"/>
        </a:p>
      </dgm:t>
    </dgm:pt>
    <dgm:pt modelId="{16E81D56-A408-4D1B-93F5-DE83D0128CB0}" type="sibTrans" cxnId="{7F8234AB-BEFF-4E00-B073-13D495B89971}">
      <dgm:prSet/>
      <dgm:spPr/>
      <dgm:t>
        <a:bodyPr/>
        <a:lstStyle/>
        <a:p>
          <a:endParaRPr lang="en-US"/>
        </a:p>
      </dgm:t>
    </dgm:pt>
    <dgm:pt modelId="{0772F634-E7C4-483A-802A-AE9DB466A923}">
      <dgm:prSet/>
      <dgm:spPr/>
      <dgm:t>
        <a:bodyPr/>
        <a:lstStyle/>
        <a:p>
          <a:pPr>
            <a:lnSpc>
              <a:spcPct val="100000"/>
            </a:lnSpc>
          </a:pPr>
          <a:r>
            <a:rPr lang="en-US" b="0" i="0" baseline="0" dirty="0"/>
            <a:t>Web-based GIS tool for statewide consistent EJ screening and mapping </a:t>
          </a:r>
          <a:endParaRPr lang="en-US" dirty="0"/>
        </a:p>
      </dgm:t>
    </dgm:pt>
    <dgm:pt modelId="{AF2B88A9-465C-465E-A9CF-C2491182B898}" type="parTrans" cxnId="{CBFDC1FC-7964-434F-9F08-C11C3672A782}">
      <dgm:prSet/>
      <dgm:spPr/>
      <dgm:t>
        <a:bodyPr/>
        <a:lstStyle/>
        <a:p>
          <a:endParaRPr lang="en-US"/>
        </a:p>
      </dgm:t>
    </dgm:pt>
    <dgm:pt modelId="{73A7383C-8A38-4392-A015-2CA21F63333B}" type="sibTrans" cxnId="{CBFDC1FC-7964-434F-9F08-C11C3672A782}">
      <dgm:prSet/>
      <dgm:spPr/>
      <dgm:t>
        <a:bodyPr/>
        <a:lstStyle/>
        <a:p>
          <a:endParaRPr lang="en-US"/>
        </a:p>
      </dgm:t>
    </dgm:pt>
    <dgm:pt modelId="{4294E118-70AA-485F-9959-246F7271DE7E}">
      <dgm:prSet/>
      <dgm:spPr/>
      <dgm:t>
        <a:bodyPr/>
        <a:lstStyle/>
        <a:p>
          <a:pPr>
            <a:lnSpc>
              <a:spcPct val="100000"/>
            </a:lnSpc>
          </a:pPr>
          <a:r>
            <a:rPr lang="en-US" b="0" i="0" baseline="0" dirty="0"/>
            <a:t>Tool that is useful for State, County and Municipal policymaking</a:t>
          </a:r>
          <a:endParaRPr lang="en-US" dirty="0"/>
        </a:p>
      </dgm:t>
    </dgm:pt>
    <dgm:pt modelId="{D096792D-4911-4B7B-B499-A12351A90ADF}" type="sibTrans" cxnId="{15A7E124-5C74-41AC-BD15-44AD41D0512C}">
      <dgm:prSet/>
      <dgm:spPr/>
      <dgm:t>
        <a:bodyPr/>
        <a:lstStyle/>
        <a:p>
          <a:endParaRPr lang="en-US"/>
        </a:p>
      </dgm:t>
    </dgm:pt>
    <dgm:pt modelId="{5CAB49BC-603B-4D1A-B0D3-32F7A120E5C0}" type="parTrans" cxnId="{15A7E124-5C74-41AC-BD15-44AD41D0512C}">
      <dgm:prSet/>
      <dgm:spPr/>
      <dgm:t>
        <a:bodyPr/>
        <a:lstStyle/>
        <a:p>
          <a:endParaRPr lang="en-US"/>
        </a:p>
      </dgm:t>
    </dgm:pt>
    <dgm:pt modelId="{7F8678A0-1699-438F-9F06-9B6E0ACCF7A6}" type="pres">
      <dgm:prSet presAssocID="{A37F451B-CAE1-4C3C-9235-BA17413D6A4D}" presName="root" presStyleCnt="0">
        <dgm:presLayoutVars>
          <dgm:dir/>
          <dgm:resizeHandles val="exact"/>
        </dgm:presLayoutVars>
      </dgm:prSet>
      <dgm:spPr/>
    </dgm:pt>
    <dgm:pt modelId="{ACACAFBC-7C1D-48A3-97AE-76687CB14302}" type="pres">
      <dgm:prSet presAssocID="{B94C1FBF-DB7A-46B4-8D30-E6440C7CFB76}" presName="compNode" presStyleCnt="0"/>
      <dgm:spPr/>
    </dgm:pt>
    <dgm:pt modelId="{D09CD26D-B17F-4E0F-8233-80E92B923CE4}" type="pres">
      <dgm:prSet presAssocID="{B94C1FBF-DB7A-46B4-8D30-E6440C7CFB76}" presName="bgRect" presStyleLbl="bgShp" presStyleIdx="0" presStyleCnt="3"/>
      <dgm:spPr/>
    </dgm:pt>
    <dgm:pt modelId="{D6A5BFB8-77D1-4C9E-B18D-65567AF37E06}" type="pres">
      <dgm:prSet presAssocID="{B94C1FBF-DB7A-46B4-8D30-E6440C7CFB7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B071B9CE-39F1-46B8-B7A9-D7F04079AB46}" type="pres">
      <dgm:prSet presAssocID="{B94C1FBF-DB7A-46B4-8D30-E6440C7CFB76}" presName="spaceRect" presStyleCnt="0"/>
      <dgm:spPr/>
    </dgm:pt>
    <dgm:pt modelId="{A111F68F-A65F-4D87-A263-0551C30D023B}" type="pres">
      <dgm:prSet presAssocID="{B94C1FBF-DB7A-46B4-8D30-E6440C7CFB76}" presName="parTx" presStyleLbl="revTx" presStyleIdx="0" presStyleCnt="3">
        <dgm:presLayoutVars>
          <dgm:chMax val="0"/>
          <dgm:chPref val="0"/>
        </dgm:presLayoutVars>
      </dgm:prSet>
      <dgm:spPr/>
    </dgm:pt>
    <dgm:pt modelId="{F83762FF-510E-4BB3-9B2A-42A0AD23CCC4}" type="pres">
      <dgm:prSet presAssocID="{16E81D56-A408-4D1B-93F5-DE83D0128CB0}" presName="sibTrans" presStyleCnt="0"/>
      <dgm:spPr/>
    </dgm:pt>
    <dgm:pt modelId="{3EC29CD3-CA0C-4FDB-A6F1-5C34B11685EF}" type="pres">
      <dgm:prSet presAssocID="{0772F634-E7C4-483A-802A-AE9DB466A923}" presName="compNode" presStyleCnt="0"/>
      <dgm:spPr/>
    </dgm:pt>
    <dgm:pt modelId="{BF485FE2-1477-4205-A408-8CD367A5FD4F}" type="pres">
      <dgm:prSet presAssocID="{0772F634-E7C4-483A-802A-AE9DB466A923}" presName="bgRect" presStyleLbl="bgShp" presStyleIdx="1" presStyleCnt="3"/>
      <dgm:spPr/>
    </dgm:pt>
    <dgm:pt modelId="{D1D464A0-B9E3-4069-AEB3-D13ECAB5835E}" type="pres">
      <dgm:prSet presAssocID="{0772F634-E7C4-483A-802A-AE9DB466A92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aptop"/>
        </a:ext>
      </dgm:extLst>
    </dgm:pt>
    <dgm:pt modelId="{0FD6BCC9-BDA0-4B4E-BB87-8C2C6160FCE1}" type="pres">
      <dgm:prSet presAssocID="{0772F634-E7C4-483A-802A-AE9DB466A923}" presName="spaceRect" presStyleCnt="0"/>
      <dgm:spPr/>
    </dgm:pt>
    <dgm:pt modelId="{0361013A-9AFD-4A8A-8018-110C7E033F5A}" type="pres">
      <dgm:prSet presAssocID="{0772F634-E7C4-483A-802A-AE9DB466A923}" presName="parTx" presStyleLbl="revTx" presStyleIdx="1" presStyleCnt="3">
        <dgm:presLayoutVars>
          <dgm:chMax val="0"/>
          <dgm:chPref val="0"/>
        </dgm:presLayoutVars>
      </dgm:prSet>
      <dgm:spPr/>
    </dgm:pt>
    <dgm:pt modelId="{B85BD70B-435C-42A3-A67C-2E030B989CEC}" type="pres">
      <dgm:prSet presAssocID="{73A7383C-8A38-4392-A015-2CA21F63333B}" presName="sibTrans" presStyleCnt="0"/>
      <dgm:spPr/>
    </dgm:pt>
    <dgm:pt modelId="{E01D849D-D7CD-4FB8-84A2-1BA80AAA759F}" type="pres">
      <dgm:prSet presAssocID="{4294E118-70AA-485F-9959-246F7271DE7E}" presName="compNode" presStyleCnt="0"/>
      <dgm:spPr/>
    </dgm:pt>
    <dgm:pt modelId="{2D15ECB9-31BC-4092-9C1E-AD9981262DFA}" type="pres">
      <dgm:prSet presAssocID="{4294E118-70AA-485F-9959-246F7271DE7E}" presName="bgRect" presStyleLbl="bgShp" presStyleIdx="2" presStyleCnt="3"/>
      <dgm:spPr/>
    </dgm:pt>
    <dgm:pt modelId="{F3C5FB50-855D-4DBF-BDFE-23A2B14811E9}" type="pres">
      <dgm:prSet presAssocID="{4294E118-70AA-485F-9959-246F7271DE7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Warning"/>
        </a:ext>
      </dgm:extLst>
    </dgm:pt>
    <dgm:pt modelId="{FA3873F7-A2BB-47D2-AD57-B270075F92DF}" type="pres">
      <dgm:prSet presAssocID="{4294E118-70AA-485F-9959-246F7271DE7E}" presName="spaceRect" presStyleCnt="0"/>
      <dgm:spPr/>
    </dgm:pt>
    <dgm:pt modelId="{F92EC24F-0800-48C0-8E10-FC294896E3A8}" type="pres">
      <dgm:prSet presAssocID="{4294E118-70AA-485F-9959-246F7271DE7E}" presName="parTx" presStyleLbl="revTx" presStyleIdx="2" presStyleCnt="3">
        <dgm:presLayoutVars>
          <dgm:chMax val="0"/>
          <dgm:chPref val="0"/>
        </dgm:presLayoutVars>
      </dgm:prSet>
      <dgm:spPr/>
    </dgm:pt>
  </dgm:ptLst>
  <dgm:cxnLst>
    <dgm:cxn modelId="{15A7E124-5C74-41AC-BD15-44AD41D0512C}" srcId="{A37F451B-CAE1-4C3C-9235-BA17413D6A4D}" destId="{4294E118-70AA-485F-9959-246F7271DE7E}" srcOrd="2" destOrd="0" parTransId="{5CAB49BC-603B-4D1A-B0D3-32F7A120E5C0}" sibTransId="{D096792D-4911-4B7B-B499-A12351A90ADF}"/>
    <dgm:cxn modelId="{AEB51B2D-207B-480C-AD60-5C4D95D658C4}" type="presOf" srcId="{4294E118-70AA-485F-9959-246F7271DE7E}" destId="{F92EC24F-0800-48C0-8E10-FC294896E3A8}" srcOrd="0" destOrd="0" presId="urn:microsoft.com/office/officeart/2018/2/layout/IconVerticalSolidList"/>
    <dgm:cxn modelId="{A7D7873B-F1E9-4C69-90F4-EA31804F3BA2}" type="presOf" srcId="{0772F634-E7C4-483A-802A-AE9DB466A923}" destId="{0361013A-9AFD-4A8A-8018-110C7E033F5A}" srcOrd="0" destOrd="0" presId="urn:microsoft.com/office/officeart/2018/2/layout/IconVerticalSolidList"/>
    <dgm:cxn modelId="{7F8234AB-BEFF-4E00-B073-13D495B89971}" srcId="{A37F451B-CAE1-4C3C-9235-BA17413D6A4D}" destId="{B94C1FBF-DB7A-46B4-8D30-E6440C7CFB76}" srcOrd="0" destOrd="0" parTransId="{310CBA10-D4FD-4104-9DEE-E649C8EE2123}" sibTransId="{16E81D56-A408-4D1B-93F5-DE83D0128CB0}"/>
    <dgm:cxn modelId="{AC1636C9-0D04-49A6-A280-7B06799E5475}" type="presOf" srcId="{A37F451B-CAE1-4C3C-9235-BA17413D6A4D}" destId="{7F8678A0-1699-438F-9F06-9B6E0ACCF7A6}" srcOrd="0" destOrd="0" presId="urn:microsoft.com/office/officeart/2018/2/layout/IconVerticalSolidList"/>
    <dgm:cxn modelId="{96F3A2D6-C9E6-46A6-B289-D953CEC46B81}" type="presOf" srcId="{B94C1FBF-DB7A-46B4-8D30-E6440C7CFB76}" destId="{A111F68F-A65F-4D87-A263-0551C30D023B}" srcOrd="0" destOrd="0" presId="urn:microsoft.com/office/officeart/2018/2/layout/IconVerticalSolidList"/>
    <dgm:cxn modelId="{CBFDC1FC-7964-434F-9F08-C11C3672A782}" srcId="{A37F451B-CAE1-4C3C-9235-BA17413D6A4D}" destId="{0772F634-E7C4-483A-802A-AE9DB466A923}" srcOrd="1" destOrd="0" parTransId="{AF2B88A9-465C-465E-A9CF-C2491182B898}" sibTransId="{73A7383C-8A38-4392-A015-2CA21F63333B}"/>
    <dgm:cxn modelId="{7455D291-9A32-4AB9-98F6-6A827A8B0020}" type="presParOf" srcId="{7F8678A0-1699-438F-9F06-9B6E0ACCF7A6}" destId="{ACACAFBC-7C1D-48A3-97AE-76687CB14302}" srcOrd="0" destOrd="0" presId="urn:microsoft.com/office/officeart/2018/2/layout/IconVerticalSolidList"/>
    <dgm:cxn modelId="{DB026FE4-975F-4018-BA56-F02AB0687319}" type="presParOf" srcId="{ACACAFBC-7C1D-48A3-97AE-76687CB14302}" destId="{D09CD26D-B17F-4E0F-8233-80E92B923CE4}" srcOrd="0" destOrd="0" presId="urn:microsoft.com/office/officeart/2018/2/layout/IconVerticalSolidList"/>
    <dgm:cxn modelId="{9483A698-188C-47BD-9DDC-CBCE850C3B42}" type="presParOf" srcId="{ACACAFBC-7C1D-48A3-97AE-76687CB14302}" destId="{D6A5BFB8-77D1-4C9E-B18D-65567AF37E06}" srcOrd="1" destOrd="0" presId="urn:microsoft.com/office/officeart/2018/2/layout/IconVerticalSolidList"/>
    <dgm:cxn modelId="{B10429CA-F500-4EB5-B6E4-53DE6FC6F058}" type="presParOf" srcId="{ACACAFBC-7C1D-48A3-97AE-76687CB14302}" destId="{B071B9CE-39F1-46B8-B7A9-D7F04079AB46}" srcOrd="2" destOrd="0" presId="urn:microsoft.com/office/officeart/2018/2/layout/IconVerticalSolidList"/>
    <dgm:cxn modelId="{C59EAA41-0E71-48A4-9D19-A2B4B1E05492}" type="presParOf" srcId="{ACACAFBC-7C1D-48A3-97AE-76687CB14302}" destId="{A111F68F-A65F-4D87-A263-0551C30D023B}" srcOrd="3" destOrd="0" presId="urn:microsoft.com/office/officeart/2018/2/layout/IconVerticalSolidList"/>
    <dgm:cxn modelId="{A904408F-4D1C-45AF-8B10-B3B09AD1A8F5}" type="presParOf" srcId="{7F8678A0-1699-438F-9F06-9B6E0ACCF7A6}" destId="{F83762FF-510E-4BB3-9B2A-42A0AD23CCC4}" srcOrd="1" destOrd="0" presId="urn:microsoft.com/office/officeart/2018/2/layout/IconVerticalSolidList"/>
    <dgm:cxn modelId="{9EF74A4E-A2DD-4718-8142-481EA8858D58}" type="presParOf" srcId="{7F8678A0-1699-438F-9F06-9B6E0ACCF7A6}" destId="{3EC29CD3-CA0C-4FDB-A6F1-5C34B11685EF}" srcOrd="2" destOrd="0" presId="urn:microsoft.com/office/officeart/2018/2/layout/IconVerticalSolidList"/>
    <dgm:cxn modelId="{22C6A79C-A93B-4AA3-861F-F35AB1752A0E}" type="presParOf" srcId="{3EC29CD3-CA0C-4FDB-A6F1-5C34B11685EF}" destId="{BF485FE2-1477-4205-A408-8CD367A5FD4F}" srcOrd="0" destOrd="0" presId="urn:microsoft.com/office/officeart/2018/2/layout/IconVerticalSolidList"/>
    <dgm:cxn modelId="{A41422E5-F487-4022-B721-A88A7FA75A8C}" type="presParOf" srcId="{3EC29CD3-CA0C-4FDB-A6F1-5C34B11685EF}" destId="{D1D464A0-B9E3-4069-AEB3-D13ECAB5835E}" srcOrd="1" destOrd="0" presId="urn:microsoft.com/office/officeart/2018/2/layout/IconVerticalSolidList"/>
    <dgm:cxn modelId="{97BB7B18-791A-4C83-A6F0-5A8A741273DA}" type="presParOf" srcId="{3EC29CD3-CA0C-4FDB-A6F1-5C34B11685EF}" destId="{0FD6BCC9-BDA0-4B4E-BB87-8C2C6160FCE1}" srcOrd="2" destOrd="0" presId="urn:microsoft.com/office/officeart/2018/2/layout/IconVerticalSolidList"/>
    <dgm:cxn modelId="{6F52AB01-58FC-41B4-810C-74F26F45415C}" type="presParOf" srcId="{3EC29CD3-CA0C-4FDB-A6F1-5C34B11685EF}" destId="{0361013A-9AFD-4A8A-8018-110C7E033F5A}" srcOrd="3" destOrd="0" presId="urn:microsoft.com/office/officeart/2018/2/layout/IconVerticalSolidList"/>
    <dgm:cxn modelId="{00AEAEFA-FE45-4AE9-8DAC-D64E39FE92C9}" type="presParOf" srcId="{7F8678A0-1699-438F-9F06-9B6E0ACCF7A6}" destId="{B85BD70B-435C-42A3-A67C-2E030B989CEC}" srcOrd="3" destOrd="0" presId="urn:microsoft.com/office/officeart/2018/2/layout/IconVerticalSolidList"/>
    <dgm:cxn modelId="{5665C3BC-DFAE-4887-8037-8C99332C4E43}" type="presParOf" srcId="{7F8678A0-1699-438F-9F06-9B6E0ACCF7A6}" destId="{E01D849D-D7CD-4FB8-84A2-1BA80AAA759F}" srcOrd="4" destOrd="0" presId="urn:microsoft.com/office/officeart/2018/2/layout/IconVerticalSolidList"/>
    <dgm:cxn modelId="{DD31ADE8-53BA-4642-B60C-41D2E7BAB150}" type="presParOf" srcId="{E01D849D-D7CD-4FB8-84A2-1BA80AAA759F}" destId="{2D15ECB9-31BC-4092-9C1E-AD9981262DFA}" srcOrd="0" destOrd="0" presId="urn:microsoft.com/office/officeart/2018/2/layout/IconVerticalSolidList"/>
    <dgm:cxn modelId="{28761E9D-6D01-4C72-92F4-CD4E587502D2}" type="presParOf" srcId="{E01D849D-D7CD-4FB8-84A2-1BA80AAA759F}" destId="{F3C5FB50-855D-4DBF-BDFE-23A2B14811E9}" srcOrd="1" destOrd="0" presId="urn:microsoft.com/office/officeart/2018/2/layout/IconVerticalSolidList"/>
    <dgm:cxn modelId="{98401B2A-1497-451C-AB11-D3C8F126A876}" type="presParOf" srcId="{E01D849D-D7CD-4FB8-84A2-1BA80AAA759F}" destId="{FA3873F7-A2BB-47D2-AD57-B270075F92DF}" srcOrd="2" destOrd="0" presId="urn:microsoft.com/office/officeart/2018/2/layout/IconVerticalSolidList"/>
    <dgm:cxn modelId="{B3067763-6720-462A-8BD9-44BCA4D2E19F}" type="presParOf" srcId="{E01D849D-D7CD-4FB8-84A2-1BA80AAA759F}" destId="{F92EC24F-0800-48C0-8E10-FC294896E3A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D043BC-1FBA-4779-8B24-B821E68FE2BE}" type="doc">
      <dgm:prSet loTypeId="urn:microsoft.com/office/officeart/2005/8/layout/equation2" loCatId="relationship" qsTypeId="urn:microsoft.com/office/officeart/2005/8/quickstyle/simple1" qsCatId="simple" csTypeId="urn:microsoft.com/office/officeart/2005/8/colors/accent0_3" csCatId="mainScheme" phldr="1"/>
      <dgm:spPr/>
    </dgm:pt>
    <dgm:pt modelId="{EE596389-956B-474F-BD4E-6D2D1394CB48}">
      <dgm:prSet phldrT="[Text]"/>
      <dgm:spPr/>
      <dgm:t>
        <a:bodyPr/>
        <a:lstStyle/>
        <a:p>
          <a:r>
            <a:rPr lang="en-US"/>
            <a:t>Environmental Exposure</a:t>
          </a:r>
        </a:p>
      </dgm:t>
    </dgm:pt>
    <dgm:pt modelId="{C14D7ACE-7A5A-4C58-822D-89E0D3EFCBD0}" type="parTrans" cxnId="{545D33CB-C85F-4C54-9528-C9D1B149EA17}">
      <dgm:prSet/>
      <dgm:spPr/>
      <dgm:t>
        <a:bodyPr/>
        <a:lstStyle/>
        <a:p>
          <a:endParaRPr lang="en-US"/>
        </a:p>
      </dgm:t>
    </dgm:pt>
    <dgm:pt modelId="{750FEA80-1947-4B23-9A7F-FF2EF49464C9}" type="sibTrans" cxnId="{545D33CB-C85F-4C54-9528-C9D1B149EA17}">
      <dgm:prSet/>
      <dgm:spPr/>
      <dgm:t>
        <a:bodyPr/>
        <a:lstStyle/>
        <a:p>
          <a:endParaRPr lang="en-US"/>
        </a:p>
      </dgm:t>
    </dgm:pt>
    <dgm:pt modelId="{E28D0606-FBF9-451E-B856-8BECDC690DA7}">
      <dgm:prSet phldrT="[Text]"/>
      <dgm:spPr/>
      <dgm:t>
        <a:bodyPr/>
        <a:lstStyle/>
        <a:p>
          <a:r>
            <a:rPr lang="en-US"/>
            <a:t>Environmental Effect</a:t>
          </a:r>
        </a:p>
      </dgm:t>
    </dgm:pt>
    <dgm:pt modelId="{E95B0152-A0B5-4166-8E51-CD9D7226EAF8}" type="parTrans" cxnId="{C4B1F747-CA8B-432B-98C5-6D6AB4684A47}">
      <dgm:prSet/>
      <dgm:spPr/>
      <dgm:t>
        <a:bodyPr/>
        <a:lstStyle/>
        <a:p>
          <a:endParaRPr lang="en-US"/>
        </a:p>
      </dgm:t>
    </dgm:pt>
    <dgm:pt modelId="{4988188B-3199-4A21-9810-1B33945FF838}" type="sibTrans" cxnId="{C4B1F747-CA8B-432B-98C5-6D6AB4684A47}">
      <dgm:prSet/>
      <dgm:spPr/>
      <dgm:t>
        <a:bodyPr/>
        <a:lstStyle/>
        <a:p>
          <a:endParaRPr lang="en-US"/>
        </a:p>
      </dgm:t>
    </dgm:pt>
    <dgm:pt modelId="{27B72BDF-C542-440B-959D-11EC0FBD6C8A}">
      <dgm:prSet phldrT="[Text]"/>
      <dgm:spPr/>
      <dgm:t>
        <a:bodyPr/>
        <a:lstStyle/>
        <a:p>
          <a:r>
            <a:rPr lang="en-US" dirty="0"/>
            <a:t>Pollution Burden</a:t>
          </a:r>
        </a:p>
      </dgm:t>
    </dgm:pt>
    <dgm:pt modelId="{6FEF9E1A-DC04-46EF-AB57-602447203170}" type="parTrans" cxnId="{AA34E4C0-A963-4D67-9083-794A75AD0005}">
      <dgm:prSet/>
      <dgm:spPr/>
      <dgm:t>
        <a:bodyPr/>
        <a:lstStyle/>
        <a:p>
          <a:endParaRPr lang="en-US"/>
        </a:p>
      </dgm:t>
    </dgm:pt>
    <dgm:pt modelId="{0B334545-288B-4825-B81F-CDCF61D862BE}" type="sibTrans" cxnId="{AA34E4C0-A963-4D67-9083-794A75AD0005}">
      <dgm:prSet/>
      <dgm:spPr/>
      <dgm:t>
        <a:bodyPr/>
        <a:lstStyle/>
        <a:p>
          <a:endParaRPr lang="en-US"/>
        </a:p>
      </dgm:t>
    </dgm:pt>
    <dgm:pt modelId="{F0D8AB0A-2E59-4F59-890A-AA105B0CAC68}" type="pres">
      <dgm:prSet presAssocID="{81D043BC-1FBA-4779-8B24-B821E68FE2BE}" presName="Name0" presStyleCnt="0">
        <dgm:presLayoutVars>
          <dgm:dir/>
          <dgm:resizeHandles val="exact"/>
        </dgm:presLayoutVars>
      </dgm:prSet>
      <dgm:spPr/>
    </dgm:pt>
    <dgm:pt modelId="{B5B2DA70-C004-4633-9A5F-120E9E94C909}" type="pres">
      <dgm:prSet presAssocID="{81D043BC-1FBA-4779-8B24-B821E68FE2BE}" presName="vNodes" presStyleCnt="0"/>
      <dgm:spPr/>
    </dgm:pt>
    <dgm:pt modelId="{BF5CBE31-AEA0-461F-A1AA-CE031224080C}" type="pres">
      <dgm:prSet presAssocID="{EE596389-956B-474F-BD4E-6D2D1394CB48}" presName="node" presStyleLbl="node1" presStyleIdx="0" presStyleCnt="3">
        <dgm:presLayoutVars>
          <dgm:bulletEnabled val="1"/>
        </dgm:presLayoutVars>
      </dgm:prSet>
      <dgm:spPr/>
    </dgm:pt>
    <dgm:pt modelId="{E7115BB0-DA99-4288-A77E-DA52441B48B9}" type="pres">
      <dgm:prSet presAssocID="{750FEA80-1947-4B23-9A7F-FF2EF49464C9}" presName="spacerT" presStyleCnt="0"/>
      <dgm:spPr/>
    </dgm:pt>
    <dgm:pt modelId="{E770B0C4-7478-40C7-9C05-79B5A88B4275}" type="pres">
      <dgm:prSet presAssocID="{750FEA80-1947-4B23-9A7F-FF2EF49464C9}" presName="sibTrans" presStyleLbl="sibTrans2D1" presStyleIdx="0" presStyleCnt="2"/>
      <dgm:spPr/>
    </dgm:pt>
    <dgm:pt modelId="{359CE199-28EC-4B46-B4BC-9D3981B08332}" type="pres">
      <dgm:prSet presAssocID="{750FEA80-1947-4B23-9A7F-FF2EF49464C9}" presName="spacerB" presStyleCnt="0"/>
      <dgm:spPr/>
    </dgm:pt>
    <dgm:pt modelId="{6151B63B-1258-4332-A305-DD1060980A3D}" type="pres">
      <dgm:prSet presAssocID="{E28D0606-FBF9-451E-B856-8BECDC690DA7}" presName="node" presStyleLbl="node1" presStyleIdx="1" presStyleCnt="3">
        <dgm:presLayoutVars>
          <dgm:bulletEnabled val="1"/>
        </dgm:presLayoutVars>
      </dgm:prSet>
      <dgm:spPr/>
    </dgm:pt>
    <dgm:pt modelId="{57B3213F-84F2-4960-B78D-816032DB42D5}" type="pres">
      <dgm:prSet presAssocID="{81D043BC-1FBA-4779-8B24-B821E68FE2BE}" presName="sibTransLast" presStyleLbl="sibTrans2D1" presStyleIdx="1" presStyleCnt="2"/>
      <dgm:spPr/>
    </dgm:pt>
    <dgm:pt modelId="{F8920C6C-364F-42D5-B00C-42C61DB7843A}" type="pres">
      <dgm:prSet presAssocID="{81D043BC-1FBA-4779-8B24-B821E68FE2BE}" presName="connectorText" presStyleLbl="sibTrans2D1" presStyleIdx="1" presStyleCnt="2"/>
      <dgm:spPr/>
    </dgm:pt>
    <dgm:pt modelId="{03BA4F00-A302-4A08-B6DB-F4393060AB23}" type="pres">
      <dgm:prSet presAssocID="{81D043BC-1FBA-4779-8B24-B821E68FE2BE}" presName="lastNode" presStyleLbl="node1" presStyleIdx="2" presStyleCnt="3">
        <dgm:presLayoutVars>
          <dgm:bulletEnabled val="1"/>
        </dgm:presLayoutVars>
      </dgm:prSet>
      <dgm:spPr/>
    </dgm:pt>
  </dgm:ptLst>
  <dgm:cxnLst>
    <dgm:cxn modelId="{DC853D1A-B43E-4DD3-9AB8-B21DAEC65A1A}" type="presOf" srcId="{27B72BDF-C542-440B-959D-11EC0FBD6C8A}" destId="{03BA4F00-A302-4A08-B6DB-F4393060AB23}" srcOrd="0" destOrd="0" presId="urn:microsoft.com/office/officeart/2005/8/layout/equation2"/>
    <dgm:cxn modelId="{CE8DFE27-D784-4FA2-A701-29DB2C042965}" type="presOf" srcId="{EE596389-956B-474F-BD4E-6D2D1394CB48}" destId="{BF5CBE31-AEA0-461F-A1AA-CE031224080C}" srcOrd="0" destOrd="0" presId="urn:microsoft.com/office/officeart/2005/8/layout/equation2"/>
    <dgm:cxn modelId="{98A7A62A-4908-4CC9-99DC-84146686F242}" type="presOf" srcId="{750FEA80-1947-4B23-9A7F-FF2EF49464C9}" destId="{E770B0C4-7478-40C7-9C05-79B5A88B4275}" srcOrd="0" destOrd="0" presId="urn:microsoft.com/office/officeart/2005/8/layout/equation2"/>
    <dgm:cxn modelId="{49D3C13B-FE7E-4180-A2BD-6391ED9173C8}" type="presOf" srcId="{81D043BC-1FBA-4779-8B24-B821E68FE2BE}" destId="{F0D8AB0A-2E59-4F59-890A-AA105B0CAC68}" srcOrd="0" destOrd="0" presId="urn:microsoft.com/office/officeart/2005/8/layout/equation2"/>
    <dgm:cxn modelId="{BF469844-E0EA-409C-B9D6-67CA31401824}" type="presOf" srcId="{E28D0606-FBF9-451E-B856-8BECDC690DA7}" destId="{6151B63B-1258-4332-A305-DD1060980A3D}" srcOrd="0" destOrd="0" presId="urn:microsoft.com/office/officeart/2005/8/layout/equation2"/>
    <dgm:cxn modelId="{C4B1F747-CA8B-432B-98C5-6D6AB4684A47}" srcId="{81D043BC-1FBA-4779-8B24-B821E68FE2BE}" destId="{E28D0606-FBF9-451E-B856-8BECDC690DA7}" srcOrd="1" destOrd="0" parTransId="{E95B0152-A0B5-4166-8E51-CD9D7226EAF8}" sibTransId="{4988188B-3199-4A21-9810-1B33945FF838}"/>
    <dgm:cxn modelId="{55BF4675-D75D-4D46-9FA7-237B17E5D79D}" type="presOf" srcId="{4988188B-3199-4A21-9810-1B33945FF838}" destId="{57B3213F-84F2-4960-B78D-816032DB42D5}" srcOrd="0" destOrd="0" presId="urn:microsoft.com/office/officeart/2005/8/layout/equation2"/>
    <dgm:cxn modelId="{6A7BC37A-959E-4AC2-8428-70D575095A47}" type="presOf" srcId="{4988188B-3199-4A21-9810-1B33945FF838}" destId="{F8920C6C-364F-42D5-B00C-42C61DB7843A}" srcOrd="1" destOrd="0" presId="urn:microsoft.com/office/officeart/2005/8/layout/equation2"/>
    <dgm:cxn modelId="{AA34E4C0-A963-4D67-9083-794A75AD0005}" srcId="{81D043BC-1FBA-4779-8B24-B821E68FE2BE}" destId="{27B72BDF-C542-440B-959D-11EC0FBD6C8A}" srcOrd="2" destOrd="0" parTransId="{6FEF9E1A-DC04-46EF-AB57-602447203170}" sibTransId="{0B334545-288B-4825-B81F-CDCF61D862BE}"/>
    <dgm:cxn modelId="{545D33CB-C85F-4C54-9528-C9D1B149EA17}" srcId="{81D043BC-1FBA-4779-8B24-B821E68FE2BE}" destId="{EE596389-956B-474F-BD4E-6D2D1394CB48}" srcOrd="0" destOrd="0" parTransId="{C14D7ACE-7A5A-4C58-822D-89E0D3EFCBD0}" sibTransId="{750FEA80-1947-4B23-9A7F-FF2EF49464C9}"/>
    <dgm:cxn modelId="{3E70794F-72E3-4B65-9341-9D5D71599505}" type="presParOf" srcId="{F0D8AB0A-2E59-4F59-890A-AA105B0CAC68}" destId="{B5B2DA70-C004-4633-9A5F-120E9E94C909}" srcOrd="0" destOrd="0" presId="urn:microsoft.com/office/officeart/2005/8/layout/equation2"/>
    <dgm:cxn modelId="{CA447D3A-9078-45F8-83F8-C97BB23963CF}" type="presParOf" srcId="{B5B2DA70-C004-4633-9A5F-120E9E94C909}" destId="{BF5CBE31-AEA0-461F-A1AA-CE031224080C}" srcOrd="0" destOrd="0" presId="urn:microsoft.com/office/officeart/2005/8/layout/equation2"/>
    <dgm:cxn modelId="{CBC3A2E2-26D3-47AE-8A0B-77573007BFCF}" type="presParOf" srcId="{B5B2DA70-C004-4633-9A5F-120E9E94C909}" destId="{E7115BB0-DA99-4288-A77E-DA52441B48B9}" srcOrd="1" destOrd="0" presId="urn:microsoft.com/office/officeart/2005/8/layout/equation2"/>
    <dgm:cxn modelId="{7F012A09-CA6D-49F3-956D-41CEF5BD921C}" type="presParOf" srcId="{B5B2DA70-C004-4633-9A5F-120E9E94C909}" destId="{E770B0C4-7478-40C7-9C05-79B5A88B4275}" srcOrd="2" destOrd="0" presId="urn:microsoft.com/office/officeart/2005/8/layout/equation2"/>
    <dgm:cxn modelId="{6B8ED762-5334-4D8A-9409-48B31904ADD7}" type="presParOf" srcId="{B5B2DA70-C004-4633-9A5F-120E9E94C909}" destId="{359CE199-28EC-4B46-B4BC-9D3981B08332}" srcOrd="3" destOrd="0" presId="urn:microsoft.com/office/officeart/2005/8/layout/equation2"/>
    <dgm:cxn modelId="{ED150252-A771-44E4-ACF9-62137DD0AF45}" type="presParOf" srcId="{B5B2DA70-C004-4633-9A5F-120E9E94C909}" destId="{6151B63B-1258-4332-A305-DD1060980A3D}" srcOrd="4" destOrd="0" presId="urn:microsoft.com/office/officeart/2005/8/layout/equation2"/>
    <dgm:cxn modelId="{C93F60FC-BC8E-4A6E-9E6B-7A0D4B35B7CA}" type="presParOf" srcId="{F0D8AB0A-2E59-4F59-890A-AA105B0CAC68}" destId="{57B3213F-84F2-4960-B78D-816032DB42D5}" srcOrd="1" destOrd="0" presId="urn:microsoft.com/office/officeart/2005/8/layout/equation2"/>
    <dgm:cxn modelId="{CCB7D70C-A81A-4760-A77F-6987803CA1C4}" type="presParOf" srcId="{57B3213F-84F2-4960-B78D-816032DB42D5}" destId="{F8920C6C-364F-42D5-B00C-42C61DB7843A}" srcOrd="0" destOrd="0" presId="urn:microsoft.com/office/officeart/2005/8/layout/equation2"/>
    <dgm:cxn modelId="{93DF3D62-28BF-4CD0-B5C4-B3128344B8D8}" type="presParOf" srcId="{F0D8AB0A-2E59-4F59-890A-AA105B0CAC68}" destId="{03BA4F00-A302-4A08-B6DB-F4393060AB23}"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D043BC-1FBA-4779-8B24-B821E68FE2BE}" type="doc">
      <dgm:prSet loTypeId="urn:microsoft.com/office/officeart/2005/8/layout/equation2" loCatId="relationship" qsTypeId="urn:microsoft.com/office/officeart/2005/8/quickstyle/simple1" qsCatId="simple" csTypeId="urn:microsoft.com/office/officeart/2005/8/colors/accent0_1" csCatId="mainScheme" phldr="1"/>
      <dgm:spPr/>
    </dgm:pt>
    <dgm:pt modelId="{EE596389-956B-474F-BD4E-6D2D1394CB48}">
      <dgm:prSet phldrT="[Text]"/>
      <dgm:spPr/>
      <dgm:t>
        <a:bodyPr/>
        <a:lstStyle/>
        <a:p>
          <a:r>
            <a:rPr lang="en-US"/>
            <a:t>Environmental Exposure</a:t>
          </a:r>
        </a:p>
      </dgm:t>
    </dgm:pt>
    <dgm:pt modelId="{C14D7ACE-7A5A-4C58-822D-89E0D3EFCBD0}" type="parTrans" cxnId="{545D33CB-C85F-4C54-9528-C9D1B149EA17}">
      <dgm:prSet/>
      <dgm:spPr/>
      <dgm:t>
        <a:bodyPr/>
        <a:lstStyle/>
        <a:p>
          <a:endParaRPr lang="en-US"/>
        </a:p>
      </dgm:t>
    </dgm:pt>
    <dgm:pt modelId="{750FEA80-1947-4B23-9A7F-FF2EF49464C9}" type="sibTrans" cxnId="{545D33CB-C85F-4C54-9528-C9D1B149EA17}">
      <dgm:prSet/>
      <dgm:spPr/>
      <dgm:t>
        <a:bodyPr/>
        <a:lstStyle/>
        <a:p>
          <a:endParaRPr lang="en-US"/>
        </a:p>
      </dgm:t>
    </dgm:pt>
    <dgm:pt modelId="{27B72BDF-C542-440B-959D-11EC0FBD6C8A}">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a:solidFill>
                <a:schemeClr val="bg1"/>
              </a:solidFill>
            </a:rPr>
            <a:t>Population Characteristics</a:t>
          </a:r>
        </a:p>
      </dgm:t>
    </dgm:pt>
    <dgm:pt modelId="{6FEF9E1A-DC04-46EF-AB57-602447203170}" type="parTrans" cxnId="{AA34E4C0-A963-4D67-9083-794A75AD0005}">
      <dgm:prSet/>
      <dgm:spPr/>
      <dgm:t>
        <a:bodyPr/>
        <a:lstStyle/>
        <a:p>
          <a:endParaRPr lang="en-US"/>
        </a:p>
      </dgm:t>
    </dgm:pt>
    <dgm:pt modelId="{0B334545-288B-4825-B81F-CDCF61D862BE}" type="sibTrans" cxnId="{AA34E4C0-A963-4D67-9083-794A75AD0005}">
      <dgm:prSet/>
      <dgm:spPr/>
      <dgm:t>
        <a:bodyPr/>
        <a:lstStyle/>
        <a:p>
          <a:endParaRPr lang="en-US"/>
        </a:p>
      </dgm:t>
    </dgm:pt>
    <dgm:pt modelId="{E28D0606-FBF9-451E-B856-8BECDC690DA7}">
      <dgm:prSet phldrT="[Text]"/>
      <dgm:spPr/>
      <dgm:t>
        <a:bodyPr/>
        <a:lstStyle/>
        <a:p>
          <a:r>
            <a:rPr lang="en-US"/>
            <a:t>Environmental Effect</a:t>
          </a:r>
        </a:p>
      </dgm:t>
    </dgm:pt>
    <dgm:pt modelId="{4988188B-3199-4A21-9810-1B33945FF838}" type="sibTrans" cxnId="{C4B1F747-CA8B-432B-98C5-6D6AB4684A47}">
      <dgm:prSet/>
      <dgm:spPr/>
      <dgm:t>
        <a:bodyPr/>
        <a:lstStyle/>
        <a:p>
          <a:endParaRPr lang="en-US"/>
        </a:p>
      </dgm:t>
    </dgm:pt>
    <dgm:pt modelId="{E95B0152-A0B5-4166-8E51-CD9D7226EAF8}" type="parTrans" cxnId="{C4B1F747-CA8B-432B-98C5-6D6AB4684A47}">
      <dgm:prSet/>
      <dgm:spPr/>
      <dgm:t>
        <a:bodyPr/>
        <a:lstStyle/>
        <a:p>
          <a:endParaRPr lang="en-US"/>
        </a:p>
      </dgm:t>
    </dgm:pt>
    <dgm:pt modelId="{F0D8AB0A-2E59-4F59-890A-AA105B0CAC68}" type="pres">
      <dgm:prSet presAssocID="{81D043BC-1FBA-4779-8B24-B821E68FE2BE}" presName="Name0" presStyleCnt="0">
        <dgm:presLayoutVars>
          <dgm:dir/>
          <dgm:resizeHandles val="exact"/>
        </dgm:presLayoutVars>
      </dgm:prSet>
      <dgm:spPr/>
    </dgm:pt>
    <dgm:pt modelId="{B5B2DA70-C004-4633-9A5F-120E9E94C909}" type="pres">
      <dgm:prSet presAssocID="{81D043BC-1FBA-4779-8B24-B821E68FE2BE}" presName="vNodes" presStyleCnt="0"/>
      <dgm:spPr/>
    </dgm:pt>
    <dgm:pt modelId="{BF5CBE31-AEA0-461F-A1AA-CE031224080C}" type="pres">
      <dgm:prSet presAssocID="{EE596389-956B-474F-BD4E-6D2D1394CB48}" presName="node" presStyleLbl="node1" presStyleIdx="0" presStyleCnt="3">
        <dgm:presLayoutVars>
          <dgm:bulletEnabled val="1"/>
        </dgm:presLayoutVars>
      </dgm:prSet>
      <dgm:spPr/>
    </dgm:pt>
    <dgm:pt modelId="{E7115BB0-DA99-4288-A77E-DA52441B48B9}" type="pres">
      <dgm:prSet presAssocID="{750FEA80-1947-4B23-9A7F-FF2EF49464C9}" presName="spacerT" presStyleCnt="0"/>
      <dgm:spPr/>
    </dgm:pt>
    <dgm:pt modelId="{E770B0C4-7478-40C7-9C05-79B5A88B4275}" type="pres">
      <dgm:prSet presAssocID="{750FEA80-1947-4B23-9A7F-FF2EF49464C9}" presName="sibTrans" presStyleLbl="sibTrans2D1" presStyleIdx="0" presStyleCnt="2"/>
      <dgm:spPr/>
    </dgm:pt>
    <dgm:pt modelId="{359CE199-28EC-4B46-B4BC-9D3981B08332}" type="pres">
      <dgm:prSet presAssocID="{750FEA80-1947-4B23-9A7F-FF2EF49464C9}" presName="spacerB" presStyleCnt="0"/>
      <dgm:spPr/>
    </dgm:pt>
    <dgm:pt modelId="{6151B63B-1258-4332-A305-DD1060980A3D}" type="pres">
      <dgm:prSet presAssocID="{E28D0606-FBF9-451E-B856-8BECDC690DA7}" presName="node" presStyleLbl="node1" presStyleIdx="1" presStyleCnt="3">
        <dgm:presLayoutVars>
          <dgm:bulletEnabled val="1"/>
        </dgm:presLayoutVars>
      </dgm:prSet>
      <dgm:spPr/>
    </dgm:pt>
    <dgm:pt modelId="{57B3213F-84F2-4960-B78D-816032DB42D5}" type="pres">
      <dgm:prSet presAssocID="{81D043BC-1FBA-4779-8B24-B821E68FE2BE}" presName="sibTransLast" presStyleLbl="sibTrans2D1" presStyleIdx="1" presStyleCnt="2"/>
      <dgm:spPr/>
    </dgm:pt>
    <dgm:pt modelId="{F8920C6C-364F-42D5-B00C-42C61DB7843A}" type="pres">
      <dgm:prSet presAssocID="{81D043BC-1FBA-4779-8B24-B821E68FE2BE}" presName="connectorText" presStyleLbl="sibTrans2D1" presStyleIdx="1" presStyleCnt="2"/>
      <dgm:spPr/>
    </dgm:pt>
    <dgm:pt modelId="{03BA4F00-A302-4A08-B6DB-F4393060AB23}" type="pres">
      <dgm:prSet presAssocID="{81D043BC-1FBA-4779-8B24-B821E68FE2BE}" presName="lastNode" presStyleLbl="node1" presStyleIdx="2" presStyleCnt="3">
        <dgm:presLayoutVars>
          <dgm:bulletEnabled val="1"/>
        </dgm:presLayoutVars>
      </dgm:prSet>
      <dgm:spPr/>
    </dgm:pt>
  </dgm:ptLst>
  <dgm:cxnLst>
    <dgm:cxn modelId="{DC853D1A-B43E-4DD3-9AB8-B21DAEC65A1A}" type="presOf" srcId="{27B72BDF-C542-440B-959D-11EC0FBD6C8A}" destId="{03BA4F00-A302-4A08-B6DB-F4393060AB23}" srcOrd="0" destOrd="0" presId="urn:microsoft.com/office/officeart/2005/8/layout/equation2"/>
    <dgm:cxn modelId="{CE8DFE27-D784-4FA2-A701-29DB2C042965}" type="presOf" srcId="{EE596389-956B-474F-BD4E-6D2D1394CB48}" destId="{BF5CBE31-AEA0-461F-A1AA-CE031224080C}" srcOrd="0" destOrd="0" presId="urn:microsoft.com/office/officeart/2005/8/layout/equation2"/>
    <dgm:cxn modelId="{98A7A62A-4908-4CC9-99DC-84146686F242}" type="presOf" srcId="{750FEA80-1947-4B23-9A7F-FF2EF49464C9}" destId="{E770B0C4-7478-40C7-9C05-79B5A88B4275}" srcOrd="0" destOrd="0" presId="urn:microsoft.com/office/officeart/2005/8/layout/equation2"/>
    <dgm:cxn modelId="{49D3C13B-FE7E-4180-A2BD-6391ED9173C8}" type="presOf" srcId="{81D043BC-1FBA-4779-8B24-B821E68FE2BE}" destId="{F0D8AB0A-2E59-4F59-890A-AA105B0CAC68}" srcOrd="0" destOrd="0" presId="urn:microsoft.com/office/officeart/2005/8/layout/equation2"/>
    <dgm:cxn modelId="{BF469844-E0EA-409C-B9D6-67CA31401824}" type="presOf" srcId="{E28D0606-FBF9-451E-B856-8BECDC690DA7}" destId="{6151B63B-1258-4332-A305-DD1060980A3D}" srcOrd="0" destOrd="0" presId="urn:microsoft.com/office/officeart/2005/8/layout/equation2"/>
    <dgm:cxn modelId="{C4B1F747-CA8B-432B-98C5-6D6AB4684A47}" srcId="{81D043BC-1FBA-4779-8B24-B821E68FE2BE}" destId="{E28D0606-FBF9-451E-B856-8BECDC690DA7}" srcOrd="1" destOrd="0" parTransId="{E95B0152-A0B5-4166-8E51-CD9D7226EAF8}" sibTransId="{4988188B-3199-4A21-9810-1B33945FF838}"/>
    <dgm:cxn modelId="{55BF4675-D75D-4D46-9FA7-237B17E5D79D}" type="presOf" srcId="{4988188B-3199-4A21-9810-1B33945FF838}" destId="{57B3213F-84F2-4960-B78D-816032DB42D5}" srcOrd="0" destOrd="0" presId="urn:microsoft.com/office/officeart/2005/8/layout/equation2"/>
    <dgm:cxn modelId="{6A7BC37A-959E-4AC2-8428-70D575095A47}" type="presOf" srcId="{4988188B-3199-4A21-9810-1B33945FF838}" destId="{F8920C6C-364F-42D5-B00C-42C61DB7843A}" srcOrd="1" destOrd="0" presId="urn:microsoft.com/office/officeart/2005/8/layout/equation2"/>
    <dgm:cxn modelId="{AA34E4C0-A963-4D67-9083-794A75AD0005}" srcId="{81D043BC-1FBA-4779-8B24-B821E68FE2BE}" destId="{27B72BDF-C542-440B-959D-11EC0FBD6C8A}" srcOrd="2" destOrd="0" parTransId="{6FEF9E1A-DC04-46EF-AB57-602447203170}" sibTransId="{0B334545-288B-4825-B81F-CDCF61D862BE}"/>
    <dgm:cxn modelId="{545D33CB-C85F-4C54-9528-C9D1B149EA17}" srcId="{81D043BC-1FBA-4779-8B24-B821E68FE2BE}" destId="{EE596389-956B-474F-BD4E-6D2D1394CB48}" srcOrd="0" destOrd="0" parTransId="{C14D7ACE-7A5A-4C58-822D-89E0D3EFCBD0}" sibTransId="{750FEA80-1947-4B23-9A7F-FF2EF49464C9}"/>
    <dgm:cxn modelId="{3E70794F-72E3-4B65-9341-9D5D71599505}" type="presParOf" srcId="{F0D8AB0A-2E59-4F59-890A-AA105B0CAC68}" destId="{B5B2DA70-C004-4633-9A5F-120E9E94C909}" srcOrd="0" destOrd="0" presId="urn:microsoft.com/office/officeart/2005/8/layout/equation2"/>
    <dgm:cxn modelId="{CA447D3A-9078-45F8-83F8-C97BB23963CF}" type="presParOf" srcId="{B5B2DA70-C004-4633-9A5F-120E9E94C909}" destId="{BF5CBE31-AEA0-461F-A1AA-CE031224080C}" srcOrd="0" destOrd="0" presId="urn:microsoft.com/office/officeart/2005/8/layout/equation2"/>
    <dgm:cxn modelId="{CBC3A2E2-26D3-47AE-8A0B-77573007BFCF}" type="presParOf" srcId="{B5B2DA70-C004-4633-9A5F-120E9E94C909}" destId="{E7115BB0-DA99-4288-A77E-DA52441B48B9}" srcOrd="1" destOrd="0" presId="urn:microsoft.com/office/officeart/2005/8/layout/equation2"/>
    <dgm:cxn modelId="{7F012A09-CA6D-49F3-956D-41CEF5BD921C}" type="presParOf" srcId="{B5B2DA70-C004-4633-9A5F-120E9E94C909}" destId="{E770B0C4-7478-40C7-9C05-79B5A88B4275}" srcOrd="2" destOrd="0" presId="urn:microsoft.com/office/officeart/2005/8/layout/equation2"/>
    <dgm:cxn modelId="{6B8ED762-5334-4D8A-9409-48B31904ADD7}" type="presParOf" srcId="{B5B2DA70-C004-4633-9A5F-120E9E94C909}" destId="{359CE199-28EC-4B46-B4BC-9D3981B08332}" srcOrd="3" destOrd="0" presId="urn:microsoft.com/office/officeart/2005/8/layout/equation2"/>
    <dgm:cxn modelId="{ED150252-A771-44E4-ACF9-62137DD0AF45}" type="presParOf" srcId="{B5B2DA70-C004-4633-9A5F-120E9E94C909}" destId="{6151B63B-1258-4332-A305-DD1060980A3D}" srcOrd="4" destOrd="0" presId="urn:microsoft.com/office/officeart/2005/8/layout/equation2"/>
    <dgm:cxn modelId="{C93F60FC-BC8E-4A6E-9E6B-7A0D4B35B7CA}" type="presParOf" srcId="{F0D8AB0A-2E59-4F59-890A-AA105B0CAC68}" destId="{57B3213F-84F2-4960-B78D-816032DB42D5}" srcOrd="1" destOrd="0" presId="urn:microsoft.com/office/officeart/2005/8/layout/equation2"/>
    <dgm:cxn modelId="{CCB7D70C-A81A-4760-A77F-6987803CA1C4}" type="presParOf" srcId="{57B3213F-84F2-4960-B78D-816032DB42D5}" destId="{F8920C6C-364F-42D5-B00C-42C61DB7843A}" srcOrd="0" destOrd="0" presId="urn:microsoft.com/office/officeart/2005/8/layout/equation2"/>
    <dgm:cxn modelId="{93DF3D62-28BF-4CD0-B5C4-B3128344B8D8}" type="presParOf" srcId="{F0D8AB0A-2E59-4F59-890A-AA105B0CAC68}" destId="{03BA4F00-A302-4A08-B6DB-F4393060AB23}"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CD26D-B17F-4E0F-8233-80E92B923CE4}">
      <dsp:nvSpPr>
        <dsp:cNvPr id="0" name=""/>
        <dsp:cNvSpPr/>
      </dsp:nvSpPr>
      <dsp:spPr>
        <a:xfrm>
          <a:off x="0" y="414"/>
          <a:ext cx="7750935" cy="9696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A5BFB8-77D1-4C9E-B18D-65567AF37E06}">
      <dsp:nvSpPr>
        <dsp:cNvPr id="0" name=""/>
        <dsp:cNvSpPr/>
      </dsp:nvSpPr>
      <dsp:spPr>
        <a:xfrm>
          <a:off x="293307" y="218577"/>
          <a:ext cx="533286" cy="5332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11F68F-A65F-4D87-A263-0551C30D023B}">
      <dsp:nvSpPr>
        <dsp:cNvPr id="0" name=""/>
        <dsp:cNvSpPr/>
      </dsp:nvSpPr>
      <dsp:spPr>
        <a:xfrm>
          <a:off x="1119902" y="414"/>
          <a:ext cx="6631032" cy="969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617" tIns="102617" rIns="102617" bIns="102617" numCol="1" spcCol="1270" anchor="ctr" anchorCtr="0">
          <a:noAutofit/>
        </a:bodyPr>
        <a:lstStyle/>
        <a:p>
          <a:pPr marL="0" lvl="0" indent="0" algn="l" defTabSz="1066800">
            <a:lnSpc>
              <a:spcPct val="100000"/>
            </a:lnSpc>
            <a:spcBef>
              <a:spcPct val="0"/>
            </a:spcBef>
            <a:spcAft>
              <a:spcPct val="35000"/>
            </a:spcAft>
            <a:buNone/>
          </a:pPr>
          <a:r>
            <a:rPr lang="en-US" sz="2400" kern="1200" dirty="0"/>
            <a:t>Supplemented with local information and experience</a:t>
          </a:r>
        </a:p>
      </dsp:txBody>
      <dsp:txXfrm>
        <a:off x="1119902" y="414"/>
        <a:ext cx="6631032" cy="969612"/>
      </dsp:txXfrm>
    </dsp:sp>
    <dsp:sp modelId="{BF485FE2-1477-4205-A408-8CD367A5FD4F}">
      <dsp:nvSpPr>
        <dsp:cNvPr id="0" name=""/>
        <dsp:cNvSpPr/>
      </dsp:nvSpPr>
      <dsp:spPr>
        <a:xfrm>
          <a:off x="0" y="1212429"/>
          <a:ext cx="7750935" cy="9696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D464A0-B9E3-4069-AEB3-D13ECAB5835E}">
      <dsp:nvSpPr>
        <dsp:cNvPr id="0" name=""/>
        <dsp:cNvSpPr/>
      </dsp:nvSpPr>
      <dsp:spPr>
        <a:xfrm>
          <a:off x="293307" y="1430592"/>
          <a:ext cx="533286" cy="5332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61013A-9AFD-4A8A-8018-110C7E033F5A}">
      <dsp:nvSpPr>
        <dsp:cNvPr id="0" name=""/>
        <dsp:cNvSpPr/>
      </dsp:nvSpPr>
      <dsp:spPr>
        <a:xfrm>
          <a:off x="1119902" y="1212429"/>
          <a:ext cx="6631032" cy="969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617" tIns="102617" rIns="102617" bIns="102617" numCol="1" spcCol="1270" anchor="ctr" anchorCtr="0">
          <a:noAutofit/>
        </a:bodyPr>
        <a:lstStyle/>
        <a:p>
          <a:pPr marL="0" lvl="0" indent="0" algn="l" defTabSz="1066800">
            <a:lnSpc>
              <a:spcPct val="100000"/>
            </a:lnSpc>
            <a:spcBef>
              <a:spcPct val="0"/>
            </a:spcBef>
            <a:spcAft>
              <a:spcPct val="35000"/>
            </a:spcAft>
            <a:buNone/>
          </a:pPr>
          <a:r>
            <a:rPr lang="en-US" sz="2400" b="0" i="0" kern="1200" baseline="0" dirty="0"/>
            <a:t>Web-based GIS tool for statewide consistent EJ screening and mapping </a:t>
          </a:r>
          <a:endParaRPr lang="en-US" sz="2400" kern="1200" dirty="0"/>
        </a:p>
      </dsp:txBody>
      <dsp:txXfrm>
        <a:off x="1119902" y="1212429"/>
        <a:ext cx="6631032" cy="969612"/>
      </dsp:txXfrm>
    </dsp:sp>
    <dsp:sp modelId="{2D15ECB9-31BC-4092-9C1E-AD9981262DFA}">
      <dsp:nvSpPr>
        <dsp:cNvPr id="0" name=""/>
        <dsp:cNvSpPr/>
      </dsp:nvSpPr>
      <dsp:spPr>
        <a:xfrm>
          <a:off x="0" y="2424445"/>
          <a:ext cx="7750935" cy="9696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C5FB50-855D-4DBF-BDFE-23A2B14811E9}">
      <dsp:nvSpPr>
        <dsp:cNvPr id="0" name=""/>
        <dsp:cNvSpPr/>
      </dsp:nvSpPr>
      <dsp:spPr>
        <a:xfrm>
          <a:off x="293307" y="2642608"/>
          <a:ext cx="533286" cy="5332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2EC24F-0800-48C0-8E10-FC294896E3A8}">
      <dsp:nvSpPr>
        <dsp:cNvPr id="0" name=""/>
        <dsp:cNvSpPr/>
      </dsp:nvSpPr>
      <dsp:spPr>
        <a:xfrm>
          <a:off x="1119902" y="2424445"/>
          <a:ext cx="6631032" cy="969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617" tIns="102617" rIns="102617" bIns="102617" numCol="1" spcCol="1270" anchor="ctr" anchorCtr="0">
          <a:noAutofit/>
        </a:bodyPr>
        <a:lstStyle/>
        <a:p>
          <a:pPr marL="0" lvl="0" indent="0" algn="l" defTabSz="1066800">
            <a:lnSpc>
              <a:spcPct val="100000"/>
            </a:lnSpc>
            <a:spcBef>
              <a:spcPct val="0"/>
            </a:spcBef>
            <a:spcAft>
              <a:spcPct val="35000"/>
            </a:spcAft>
            <a:buNone/>
          </a:pPr>
          <a:r>
            <a:rPr lang="en-US" sz="2400" b="0" i="0" kern="1200" baseline="0" dirty="0"/>
            <a:t>Tool that is useful for State, County and Municipal policymaking</a:t>
          </a:r>
          <a:endParaRPr lang="en-US" sz="2400" kern="1200" dirty="0"/>
        </a:p>
      </dsp:txBody>
      <dsp:txXfrm>
        <a:off x="1119902" y="2424445"/>
        <a:ext cx="6631032" cy="9696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5CBE31-AEA0-461F-A1AA-CE031224080C}">
      <dsp:nvSpPr>
        <dsp:cNvPr id="0" name=""/>
        <dsp:cNvSpPr/>
      </dsp:nvSpPr>
      <dsp:spPr>
        <a:xfrm>
          <a:off x="3155" y="161381"/>
          <a:ext cx="1120080" cy="1120080"/>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t>Environmental Exposure</a:t>
          </a:r>
        </a:p>
      </dsp:txBody>
      <dsp:txXfrm>
        <a:off x="167187" y="325413"/>
        <a:ext cx="792016" cy="792016"/>
      </dsp:txXfrm>
    </dsp:sp>
    <dsp:sp modelId="{E770B0C4-7478-40C7-9C05-79B5A88B4275}">
      <dsp:nvSpPr>
        <dsp:cNvPr id="0" name=""/>
        <dsp:cNvSpPr/>
      </dsp:nvSpPr>
      <dsp:spPr>
        <a:xfrm>
          <a:off x="238372" y="1372412"/>
          <a:ext cx="649646" cy="649646"/>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24483" y="1620837"/>
        <a:ext cx="477424" cy="152796"/>
      </dsp:txXfrm>
    </dsp:sp>
    <dsp:sp modelId="{6151B63B-1258-4332-A305-DD1060980A3D}">
      <dsp:nvSpPr>
        <dsp:cNvPr id="0" name=""/>
        <dsp:cNvSpPr/>
      </dsp:nvSpPr>
      <dsp:spPr>
        <a:xfrm>
          <a:off x="3155" y="2113009"/>
          <a:ext cx="1120080" cy="1120080"/>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t>Environmental Effect</a:t>
          </a:r>
        </a:p>
      </dsp:txBody>
      <dsp:txXfrm>
        <a:off x="167187" y="2277041"/>
        <a:ext cx="792016" cy="792016"/>
      </dsp:txXfrm>
    </dsp:sp>
    <dsp:sp modelId="{57B3213F-84F2-4960-B78D-816032DB42D5}">
      <dsp:nvSpPr>
        <dsp:cNvPr id="0" name=""/>
        <dsp:cNvSpPr/>
      </dsp:nvSpPr>
      <dsp:spPr>
        <a:xfrm>
          <a:off x="1291247" y="1488901"/>
          <a:ext cx="356185" cy="416669"/>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291247" y="1572235"/>
        <a:ext cx="249330" cy="250001"/>
      </dsp:txXfrm>
    </dsp:sp>
    <dsp:sp modelId="{03BA4F00-A302-4A08-B6DB-F4393060AB23}">
      <dsp:nvSpPr>
        <dsp:cNvPr id="0" name=""/>
        <dsp:cNvSpPr/>
      </dsp:nvSpPr>
      <dsp:spPr>
        <a:xfrm>
          <a:off x="1795283" y="577155"/>
          <a:ext cx="2240160" cy="2240160"/>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Pollution Burden</a:t>
          </a:r>
        </a:p>
      </dsp:txBody>
      <dsp:txXfrm>
        <a:off x="2123347" y="905219"/>
        <a:ext cx="1584032" cy="15840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5CBE31-AEA0-461F-A1AA-CE031224080C}">
      <dsp:nvSpPr>
        <dsp:cNvPr id="0" name=""/>
        <dsp:cNvSpPr/>
      </dsp:nvSpPr>
      <dsp:spPr>
        <a:xfrm>
          <a:off x="3155" y="161381"/>
          <a:ext cx="1120080" cy="1120080"/>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t>Environmental Exposure</a:t>
          </a:r>
        </a:p>
      </dsp:txBody>
      <dsp:txXfrm>
        <a:off x="167187" y="325413"/>
        <a:ext cx="792016" cy="792016"/>
      </dsp:txXfrm>
    </dsp:sp>
    <dsp:sp modelId="{E770B0C4-7478-40C7-9C05-79B5A88B4275}">
      <dsp:nvSpPr>
        <dsp:cNvPr id="0" name=""/>
        <dsp:cNvSpPr/>
      </dsp:nvSpPr>
      <dsp:spPr>
        <a:xfrm>
          <a:off x="238372" y="1372412"/>
          <a:ext cx="649646" cy="649646"/>
        </a:xfrm>
        <a:prstGeom prst="mathPlus">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24483" y="1620837"/>
        <a:ext cx="477424" cy="152796"/>
      </dsp:txXfrm>
    </dsp:sp>
    <dsp:sp modelId="{6151B63B-1258-4332-A305-DD1060980A3D}">
      <dsp:nvSpPr>
        <dsp:cNvPr id="0" name=""/>
        <dsp:cNvSpPr/>
      </dsp:nvSpPr>
      <dsp:spPr>
        <a:xfrm>
          <a:off x="3155" y="2113009"/>
          <a:ext cx="1120080" cy="1120080"/>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t>Environmental Effect</a:t>
          </a:r>
        </a:p>
      </dsp:txBody>
      <dsp:txXfrm>
        <a:off x="167187" y="2277041"/>
        <a:ext cx="792016" cy="792016"/>
      </dsp:txXfrm>
    </dsp:sp>
    <dsp:sp modelId="{57B3213F-84F2-4960-B78D-816032DB42D5}">
      <dsp:nvSpPr>
        <dsp:cNvPr id="0" name=""/>
        <dsp:cNvSpPr/>
      </dsp:nvSpPr>
      <dsp:spPr>
        <a:xfrm>
          <a:off x="1291247" y="1488901"/>
          <a:ext cx="356185" cy="41666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291247" y="1572235"/>
        <a:ext cx="249330" cy="250001"/>
      </dsp:txXfrm>
    </dsp:sp>
    <dsp:sp modelId="{03BA4F00-A302-4A08-B6DB-F4393060AB23}">
      <dsp:nvSpPr>
        <dsp:cNvPr id="0" name=""/>
        <dsp:cNvSpPr/>
      </dsp:nvSpPr>
      <dsp:spPr>
        <a:xfrm>
          <a:off x="1795283" y="577155"/>
          <a:ext cx="2240160" cy="2240160"/>
        </a:xfrm>
        <a:prstGeom prst="ellipse">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Population Characteristics</a:t>
          </a:r>
        </a:p>
      </dsp:txBody>
      <dsp:txXfrm>
        <a:off x="2123347" y="905219"/>
        <a:ext cx="1584032" cy="158403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30374F7-3585-DA43-A26F-3F0E15B9215F}" type="datetimeFigureOut">
              <a:rPr lang="en-US" smtClean="0"/>
              <a:t>9/26/2022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9608E0F-5240-4E48-9039-E20871CF4C1C}" type="slidenum">
              <a:rPr lang="en-US" smtClean="0"/>
              <a:t>‹#›</a:t>
            </a:fld>
            <a:endParaRPr lang="en-US" dirty="0"/>
          </a:p>
        </p:txBody>
      </p:sp>
    </p:spTree>
    <p:extLst>
      <p:ext uri="{BB962C8B-B14F-4D97-AF65-F5344CB8AC3E}">
        <p14:creationId xmlns:p14="http://schemas.microsoft.com/office/powerpoint/2010/main" val="2054812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6610459-4DC1-4A4D-B81D-5D2DC9D9C5AA}" type="datetimeFigureOut">
              <a:rPr lang="en-US" smtClean="0"/>
              <a:t>9/26/2022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F307B9C-182E-1642-88C8-E5DE05DD2E8F}" type="slidenum">
              <a:rPr lang="en-US" smtClean="0"/>
              <a:t>‹#›</a:t>
            </a:fld>
            <a:endParaRPr lang="en-US" dirty="0"/>
          </a:p>
        </p:txBody>
      </p:sp>
    </p:spTree>
    <p:extLst>
      <p:ext uri="{BB962C8B-B14F-4D97-AF65-F5344CB8AC3E}">
        <p14:creationId xmlns:p14="http://schemas.microsoft.com/office/powerpoint/2010/main" val="33774820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07B9C-182E-1642-88C8-E5DE05DD2E8F}" type="slidenum">
              <a:rPr lang="en-US" smtClean="0"/>
              <a:t>1</a:t>
            </a:fld>
            <a:endParaRPr lang="en-US" dirty="0"/>
          </a:p>
        </p:txBody>
      </p:sp>
    </p:spTree>
    <p:extLst>
      <p:ext uri="{BB962C8B-B14F-4D97-AF65-F5344CB8AC3E}">
        <p14:creationId xmlns:p14="http://schemas.microsoft.com/office/powerpoint/2010/main" val="1625803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F307B9C-182E-1642-88C8-E5DE05DD2E8F}" type="slidenum">
              <a:rPr lang="en-US" smtClean="0"/>
              <a:t>23</a:t>
            </a:fld>
            <a:endParaRPr lang="en-US" dirty="0"/>
          </a:p>
        </p:txBody>
      </p:sp>
    </p:spTree>
    <p:extLst>
      <p:ext uri="{BB962C8B-B14F-4D97-AF65-F5344CB8AC3E}">
        <p14:creationId xmlns:p14="http://schemas.microsoft.com/office/powerpoint/2010/main" val="3544112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venir Next LT Pro" panose="020B0504020202020204" pitchFamily="34" charset="0"/>
              </a:rPr>
              <a:t>“</a:t>
            </a:r>
            <a:r>
              <a:rPr lang="en-US" sz="1200" i="1" dirty="0">
                <a:latin typeface="Avenir Next LT Pro" panose="020B0504020202020204" pitchFamily="34" charset="0"/>
              </a:rPr>
              <a:t>The purpose of this map is to identify vulnerable populations that may be disproportionately impacted by programs, policies, or projects and to inform initiatives for creating healthy communities. This project aims to build a community-state partnership to represent environmental and demographic indicators spatially, using deep community engagement and existing data efforts underway across the state. Once completed, this environmental justice screening tool can inform decision-making across state and local programs</a:t>
            </a:r>
            <a:r>
              <a:rPr lang="en-US" sz="1200" dirty="0">
                <a:latin typeface="Avenir Next LT Pro" panose="020B0504020202020204" pitchFamily="34" charset="0"/>
              </a:rPr>
              <a:t>.”</a:t>
            </a:r>
            <a:endParaRPr lang="en-US" dirty="0"/>
          </a:p>
        </p:txBody>
      </p:sp>
      <p:sp>
        <p:nvSpPr>
          <p:cNvPr id="4" name="Slide Number Placeholder 3"/>
          <p:cNvSpPr>
            <a:spLocks noGrp="1"/>
          </p:cNvSpPr>
          <p:nvPr>
            <p:ph type="sldNum" sz="quarter" idx="5"/>
          </p:nvPr>
        </p:nvSpPr>
        <p:spPr/>
        <p:txBody>
          <a:bodyPr/>
          <a:lstStyle/>
          <a:p>
            <a:fld id="{EF307B9C-182E-1642-88C8-E5DE05DD2E8F}" type="slidenum">
              <a:rPr lang="en-US" smtClean="0"/>
              <a:t>3</a:t>
            </a:fld>
            <a:endParaRPr lang="en-US" dirty="0"/>
          </a:p>
        </p:txBody>
      </p:sp>
    </p:spTree>
    <p:extLst>
      <p:ext uri="{BB962C8B-B14F-4D97-AF65-F5344CB8AC3E}">
        <p14:creationId xmlns:p14="http://schemas.microsoft.com/office/powerpoint/2010/main" val="3946789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proxima nova"/>
              </a:rPr>
              <a:t>The Connecticut Department of Energy and Environmental Protection (DEEP) and the University of Connecticut’s Connecticut Institute for Resilience and Climate Adaptation (CIRCA) are partnering on the development of an “Environmental Justice Map” (CT EJ Map) to identify vulnerable populations that may be disproportionately impacted by programs, policies, or projects and to inform initiatives for creating healthy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proxima no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proxima nova"/>
              </a:rPr>
              <a:t>The purpose of this map is to identify vulnerable populations that may be disproportionately impacted by programs, policies, or projects and to inform initiatives for creating healthy communities.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 mapping tools allow users to: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Explore factors of environmental justice concern and community relevant scales,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•Determine/Compare ‘Score’ of different census tracts in the state,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•View additional context layers relevant to their area of concern or the story they would like to tell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baseline="0" dirty="0"/>
              <a:t>Starting point for further review for the potential for EJ concerns</a:t>
            </a:r>
            <a:endParaRPr lang="en-US" dirty="0"/>
          </a:p>
          <a:p>
            <a:endParaRPr lang="en-US" dirty="0"/>
          </a:p>
        </p:txBody>
      </p:sp>
      <p:sp>
        <p:nvSpPr>
          <p:cNvPr id="4" name="Slide Number Placeholder 3"/>
          <p:cNvSpPr>
            <a:spLocks noGrp="1"/>
          </p:cNvSpPr>
          <p:nvPr>
            <p:ph type="sldNum" sz="quarter" idx="5"/>
          </p:nvPr>
        </p:nvSpPr>
        <p:spPr/>
        <p:txBody>
          <a:bodyPr/>
          <a:lstStyle/>
          <a:p>
            <a:fld id="{018E6521-37B1-4CDB-AFBB-D8A929983655}" type="slidenum">
              <a:rPr lang="en-US" smtClean="0"/>
              <a:t>4</a:t>
            </a:fld>
            <a:endParaRPr lang="en-US"/>
          </a:p>
        </p:txBody>
      </p:sp>
    </p:spTree>
    <p:extLst>
      <p:ext uri="{BB962C8B-B14F-4D97-AF65-F5344CB8AC3E}">
        <p14:creationId xmlns:p14="http://schemas.microsoft.com/office/powerpoint/2010/main" val="2292178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Pollution burden: </a:t>
            </a:r>
            <a:r>
              <a:rPr lang="en-US" sz="1200" b="0" i="0" u="none" strike="noStrike" baseline="0" dirty="0">
                <a:solidFill>
                  <a:srgbClr val="211D1E"/>
                </a:solidFill>
                <a:latin typeface="Open Sans" panose="020B0606030504020204" pitchFamily="34" charset="0"/>
              </a:rPr>
              <a:t>includes indicators related to the environmental health risk factors in communities:</a:t>
            </a:r>
          </a:p>
          <a:p>
            <a:endParaRPr lang="en-US" sz="1200" b="0" i="0" u="none" strike="noStrike" baseline="0" dirty="0">
              <a:solidFill>
                <a:srgbClr val="211D1E"/>
              </a:solidFill>
              <a:latin typeface="Open Sans" panose="020B0606030504020204" pitchFamily="34" charset="0"/>
            </a:endParaRPr>
          </a:p>
          <a:p>
            <a:r>
              <a:rPr lang="en-US" sz="1200" b="0" i="0" u="none" strike="noStrike" baseline="0" dirty="0">
                <a:solidFill>
                  <a:srgbClr val="211D1E"/>
                </a:solidFill>
                <a:latin typeface="Open Sans" panose="020B0606030504020204" pitchFamily="34" charset="0"/>
              </a:rPr>
              <a:t>The average percentile for each indicator is weighted equally within this theme.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211D1E"/>
                </a:solidFill>
                <a:latin typeface="Open Sans" panose="020B0606030504020204" pitchFamily="34" charset="0"/>
              </a:rPr>
              <a:t> as proximity to a potential exposure does not necessarily reflect actual exposure, this theme is down-weighted by one-half when averaged with environmental exposures in the pollution burden category. </a:t>
            </a:r>
          </a:p>
          <a:p>
            <a:r>
              <a:rPr lang="en-US" sz="1200" b="0" i="0" u="none" strike="noStrike" baseline="0" dirty="0">
                <a:solidFill>
                  <a:srgbClr val="211D1E"/>
                </a:solidFill>
                <a:latin typeface="Open Sans" panose="020B0606030504020204" pitchFamily="34" charset="0"/>
              </a:rPr>
              <a:t>(</a:t>
            </a:r>
            <a:r>
              <a:rPr lang="en-US" sz="1200" b="0" i="0" u="none" strike="noStrike" baseline="0" dirty="0" err="1">
                <a:solidFill>
                  <a:srgbClr val="211D1E"/>
                </a:solidFill>
                <a:latin typeface="Open Sans" panose="020B0606030504020204" pitchFamily="34" charset="0"/>
              </a:rPr>
              <a:t>Brender</a:t>
            </a:r>
            <a:r>
              <a:rPr lang="en-US" sz="1200" b="0" i="0" u="none" strike="noStrike" baseline="0" dirty="0">
                <a:solidFill>
                  <a:srgbClr val="211D1E"/>
                </a:solidFill>
                <a:latin typeface="Open Sans" panose="020B0606030504020204" pitchFamily="34" charset="0"/>
              </a:rPr>
              <a:t>, </a:t>
            </a:r>
            <a:r>
              <a:rPr lang="en-US" sz="1200" b="0" i="0" u="none" strike="noStrike" baseline="0" dirty="0" err="1">
                <a:solidFill>
                  <a:srgbClr val="211D1E"/>
                </a:solidFill>
                <a:latin typeface="Open Sans" panose="020B0606030504020204" pitchFamily="34" charset="0"/>
              </a:rPr>
              <a:t>Maantay</a:t>
            </a:r>
            <a:r>
              <a:rPr lang="en-US" sz="1200" b="0" i="0" u="none" strike="noStrike" baseline="0" dirty="0">
                <a:solidFill>
                  <a:srgbClr val="211D1E"/>
                </a:solidFill>
                <a:latin typeface="Open Sans" panose="020B0606030504020204" pitchFamily="34" charset="0"/>
              </a:rPr>
              <a:t> &amp; Chakraborty, 2011).</a:t>
            </a:r>
          </a:p>
          <a:p>
            <a:endParaRPr lang="en-US" sz="1200" b="0" i="0" u="none" strike="noStrike" baseline="0" dirty="0">
              <a:solidFill>
                <a:srgbClr val="211D1E"/>
              </a:solidFill>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rPr>
              <a:t>as a way to quantify pollution burden from exposure to pollutants.</a:t>
            </a:r>
          </a:p>
          <a:p>
            <a:endParaRPr lang="en-US" dirty="0"/>
          </a:p>
        </p:txBody>
      </p:sp>
      <p:sp>
        <p:nvSpPr>
          <p:cNvPr id="4" name="Slide Number Placeholder 3"/>
          <p:cNvSpPr>
            <a:spLocks noGrp="1"/>
          </p:cNvSpPr>
          <p:nvPr>
            <p:ph type="sldNum" sz="quarter" idx="5"/>
          </p:nvPr>
        </p:nvSpPr>
        <p:spPr/>
        <p:txBody>
          <a:bodyPr/>
          <a:lstStyle/>
          <a:p>
            <a:fld id="{018E6521-37B1-4CDB-AFBB-D8A929983655}" type="slidenum">
              <a:rPr lang="en-US" smtClean="0"/>
              <a:t>6</a:t>
            </a:fld>
            <a:endParaRPr lang="en-US"/>
          </a:p>
        </p:txBody>
      </p:sp>
    </p:spTree>
    <p:extLst>
      <p:ext uri="{BB962C8B-B14F-4D97-AF65-F5344CB8AC3E}">
        <p14:creationId xmlns:p14="http://schemas.microsoft.com/office/powerpoint/2010/main" val="125974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211D1E"/>
                </a:solidFill>
                <a:latin typeface="Open Sans" panose="020B0606030504020204" pitchFamily="34" charset="0"/>
              </a:rPr>
              <a:t>Population </a:t>
            </a:r>
            <a:r>
              <a:rPr lang="en-US" sz="1200" dirty="0" err="1">
                <a:solidFill>
                  <a:srgbClr val="211D1E"/>
                </a:solidFill>
                <a:latin typeface="Open Sans" panose="020B0606030504020204" pitchFamily="34" charset="0"/>
              </a:rPr>
              <a:t>chatacteristics</a:t>
            </a:r>
            <a:r>
              <a:rPr lang="en-US" sz="1200" dirty="0">
                <a:solidFill>
                  <a:srgbClr val="211D1E"/>
                </a:solidFill>
                <a:latin typeface="Open Sans" panose="020B0606030504020204" pitchFamily="34" charset="0"/>
              </a:rPr>
              <a:t>: </a:t>
            </a:r>
            <a:r>
              <a:rPr lang="en-US" sz="1200" b="0" i="0" u="none" strike="noStrike" baseline="0" dirty="0">
                <a:solidFill>
                  <a:srgbClr val="211D1E"/>
                </a:solidFill>
                <a:latin typeface="Open Sans" panose="020B0606030504020204" pitchFamily="34" charset="0"/>
              </a:rPr>
              <a:t>intrinsic and extrinsic vulnerabilities in communities that can modify the environmental risk factors.</a:t>
            </a:r>
            <a:endParaRPr lang="en-US" dirty="0"/>
          </a:p>
        </p:txBody>
      </p:sp>
      <p:sp>
        <p:nvSpPr>
          <p:cNvPr id="4" name="Slide Number Placeholder 3"/>
          <p:cNvSpPr>
            <a:spLocks noGrp="1"/>
          </p:cNvSpPr>
          <p:nvPr>
            <p:ph type="sldNum" sz="quarter" idx="5"/>
          </p:nvPr>
        </p:nvSpPr>
        <p:spPr/>
        <p:txBody>
          <a:bodyPr/>
          <a:lstStyle/>
          <a:p>
            <a:fld id="{018E6521-37B1-4CDB-AFBB-D8A929983655}" type="slidenum">
              <a:rPr lang="en-US" smtClean="0"/>
              <a:t>7</a:t>
            </a:fld>
            <a:endParaRPr lang="en-US"/>
          </a:p>
        </p:txBody>
      </p:sp>
    </p:spTree>
    <p:extLst>
      <p:ext uri="{BB962C8B-B14F-4D97-AF65-F5344CB8AC3E}">
        <p14:creationId xmlns:p14="http://schemas.microsoft.com/office/powerpoint/2010/main" val="2239548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8E6521-37B1-4CDB-AFBB-D8A929983655}" type="slidenum">
              <a:rPr lang="en-US" smtClean="0"/>
              <a:t>8</a:t>
            </a:fld>
            <a:endParaRPr lang="en-US"/>
          </a:p>
        </p:txBody>
      </p:sp>
    </p:spTree>
    <p:extLst>
      <p:ext uri="{BB962C8B-B14F-4D97-AF65-F5344CB8AC3E}">
        <p14:creationId xmlns:p14="http://schemas.microsoft.com/office/powerpoint/2010/main" val="4276254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Municipal letters of support </a:t>
            </a:r>
          </a:p>
        </p:txBody>
      </p:sp>
      <p:sp>
        <p:nvSpPr>
          <p:cNvPr id="4" name="Slide Number Placeholder 3"/>
          <p:cNvSpPr>
            <a:spLocks noGrp="1"/>
          </p:cNvSpPr>
          <p:nvPr>
            <p:ph type="sldNum" sz="quarter" idx="5"/>
          </p:nvPr>
        </p:nvSpPr>
        <p:spPr/>
        <p:txBody>
          <a:bodyPr/>
          <a:lstStyle/>
          <a:p>
            <a:fld id="{EF307B9C-182E-1642-88C8-E5DE05DD2E8F}" type="slidenum">
              <a:rPr lang="en-US" smtClean="0"/>
              <a:t>16</a:t>
            </a:fld>
            <a:endParaRPr lang="en-US" dirty="0"/>
          </a:p>
        </p:txBody>
      </p:sp>
    </p:spTree>
    <p:extLst>
      <p:ext uri="{BB962C8B-B14F-4D97-AF65-F5344CB8AC3E}">
        <p14:creationId xmlns:p14="http://schemas.microsoft.com/office/powerpoint/2010/main" val="1757919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Circa collaboration = </a:t>
            </a:r>
            <a:r>
              <a:rPr lang="en-US" sz="1200" b="0" i="0" dirty="0">
                <a:solidFill>
                  <a:srgbClr val="000000"/>
                </a:solidFill>
                <a:effectLst/>
                <a:latin typeface="Avenir Next LT Pro" panose="020B0504020202020204" pitchFamily="34" charset="0"/>
              </a:rPr>
              <a:t>including technical analysis, mapping, or legal/policy guidance;</a:t>
            </a:r>
            <a:endParaRPr lang="en-US" dirty="0"/>
          </a:p>
        </p:txBody>
      </p:sp>
      <p:sp>
        <p:nvSpPr>
          <p:cNvPr id="4" name="Slide Number Placeholder 3"/>
          <p:cNvSpPr>
            <a:spLocks noGrp="1"/>
          </p:cNvSpPr>
          <p:nvPr>
            <p:ph type="sldNum" sz="quarter" idx="5"/>
          </p:nvPr>
        </p:nvSpPr>
        <p:spPr/>
        <p:txBody>
          <a:bodyPr/>
          <a:lstStyle/>
          <a:p>
            <a:fld id="{EF307B9C-182E-1642-88C8-E5DE05DD2E8F}" type="slidenum">
              <a:rPr lang="en-US" smtClean="0"/>
              <a:t>17</a:t>
            </a:fld>
            <a:endParaRPr lang="en-US" dirty="0"/>
          </a:p>
        </p:txBody>
      </p:sp>
    </p:spTree>
    <p:extLst>
      <p:ext uri="{BB962C8B-B14F-4D97-AF65-F5344CB8AC3E}">
        <p14:creationId xmlns:p14="http://schemas.microsoft.com/office/powerpoint/2010/main" val="2075676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307B9C-182E-1642-88C8-E5DE05DD2E8F}" type="slidenum">
              <a:rPr lang="en-US" smtClean="0"/>
              <a:t>19</a:t>
            </a:fld>
            <a:endParaRPr lang="en-US" dirty="0"/>
          </a:p>
        </p:txBody>
      </p:sp>
    </p:spTree>
    <p:extLst>
      <p:ext uri="{BB962C8B-B14F-4D97-AF65-F5344CB8AC3E}">
        <p14:creationId xmlns:p14="http://schemas.microsoft.com/office/powerpoint/2010/main" val="3789884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EF4A301-1DC3-6F43-B92A-8E746F3328C4}" type="datetimeFigureOut">
              <a:rPr lang="en-US" smtClean="0"/>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98AFC2-6C70-5741-9524-AA5F422D6150}" type="slidenum">
              <a:rPr lang="en-US" smtClean="0"/>
              <a:t>‹#›</a:t>
            </a:fld>
            <a:endParaRPr lang="en-US" dirty="0"/>
          </a:p>
        </p:txBody>
      </p:sp>
    </p:spTree>
    <p:extLst>
      <p:ext uri="{BB962C8B-B14F-4D97-AF65-F5344CB8AC3E}">
        <p14:creationId xmlns:p14="http://schemas.microsoft.com/office/powerpoint/2010/main" val="1090077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F4A301-1DC3-6F43-B92A-8E746F3328C4}" type="datetimeFigureOut">
              <a:rPr lang="en-US" smtClean="0"/>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98AFC2-6C70-5741-9524-AA5F422D6150}" type="slidenum">
              <a:rPr lang="en-US" smtClean="0"/>
              <a:t>‹#›</a:t>
            </a:fld>
            <a:endParaRPr lang="en-US" dirty="0"/>
          </a:p>
        </p:txBody>
      </p:sp>
    </p:spTree>
    <p:extLst>
      <p:ext uri="{BB962C8B-B14F-4D97-AF65-F5344CB8AC3E}">
        <p14:creationId xmlns:p14="http://schemas.microsoft.com/office/powerpoint/2010/main" val="1374370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F4A301-1DC3-6F43-B92A-8E746F3328C4}" type="datetimeFigureOut">
              <a:rPr lang="en-US" smtClean="0"/>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98AFC2-6C70-5741-9524-AA5F422D6150}" type="slidenum">
              <a:rPr lang="en-US" smtClean="0"/>
              <a:t>‹#›</a:t>
            </a:fld>
            <a:endParaRPr lang="en-US" dirty="0"/>
          </a:p>
        </p:txBody>
      </p:sp>
    </p:spTree>
    <p:extLst>
      <p:ext uri="{BB962C8B-B14F-4D97-AF65-F5344CB8AC3E}">
        <p14:creationId xmlns:p14="http://schemas.microsoft.com/office/powerpoint/2010/main" val="338160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3E3F4-D557-4EF9-8D0B-9EF0CE55899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75A177-B520-457A-B4A6-3126A1DD97B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EFC10B-32F2-4A8D-87BB-0C626F4AD44E}"/>
              </a:ext>
            </a:extLst>
          </p:cNvPr>
          <p:cNvSpPr>
            <a:spLocks noGrp="1"/>
          </p:cNvSpPr>
          <p:nvPr>
            <p:ph type="dt" sz="half" idx="10"/>
          </p:nvPr>
        </p:nvSpPr>
        <p:spPr/>
        <p:txBody>
          <a:bodyPr/>
          <a:lstStyle/>
          <a:p>
            <a:fld id="{98CF358C-3B53-4171-A613-1F1369DBDCA1}" type="datetimeFigureOut">
              <a:rPr lang="en-US" smtClean="0"/>
              <a:t>9/26/2022</a:t>
            </a:fld>
            <a:endParaRPr lang="en-US"/>
          </a:p>
        </p:txBody>
      </p:sp>
      <p:sp>
        <p:nvSpPr>
          <p:cNvPr id="5" name="Footer Placeholder 4">
            <a:extLst>
              <a:ext uri="{FF2B5EF4-FFF2-40B4-BE49-F238E27FC236}">
                <a16:creationId xmlns:a16="http://schemas.microsoft.com/office/drawing/2014/main" id="{382DB318-2192-4248-855E-35D34C6CC0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80A7E0-731B-476C-AD49-3F39CC7DFC23}"/>
              </a:ext>
            </a:extLst>
          </p:cNvPr>
          <p:cNvSpPr>
            <a:spLocks noGrp="1"/>
          </p:cNvSpPr>
          <p:nvPr>
            <p:ph type="sldNum" sz="quarter" idx="12"/>
          </p:nvPr>
        </p:nvSpPr>
        <p:spPr/>
        <p:txBody>
          <a:bodyPr/>
          <a:lstStyle/>
          <a:p>
            <a:fld id="{26861E63-1DEC-4A29-ACA1-033022A76A01}" type="slidenum">
              <a:rPr lang="en-US" smtClean="0"/>
              <a:t>‹#›</a:t>
            </a:fld>
            <a:endParaRPr lang="en-US"/>
          </a:p>
        </p:txBody>
      </p:sp>
    </p:spTree>
    <p:extLst>
      <p:ext uri="{BB962C8B-B14F-4D97-AF65-F5344CB8AC3E}">
        <p14:creationId xmlns:p14="http://schemas.microsoft.com/office/powerpoint/2010/main" val="147777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E810F-F255-45AD-8E5A-868F5DDD49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4FB74A-0CD1-4A76-BCA5-7E926388D8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9362A3-5B08-49A3-B1C8-B0DCB7EE512B}"/>
              </a:ext>
            </a:extLst>
          </p:cNvPr>
          <p:cNvSpPr>
            <a:spLocks noGrp="1"/>
          </p:cNvSpPr>
          <p:nvPr>
            <p:ph type="dt" sz="half" idx="10"/>
          </p:nvPr>
        </p:nvSpPr>
        <p:spPr/>
        <p:txBody>
          <a:bodyPr/>
          <a:lstStyle/>
          <a:p>
            <a:fld id="{98CF358C-3B53-4171-A613-1F1369DBDCA1}" type="datetimeFigureOut">
              <a:rPr lang="en-US" smtClean="0"/>
              <a:t>9/26/2022</a:t>
            </a:fld>
            <a:endParaRPr lang="en-US"/>
          </a:p>
        </p:txBody>
      </p:sp>
      <p:sp>
        <p:nvSpPr>
          <p:cNvPr id="5" name="Footer Placeholder 4">
            <a:extLst>
              <a:ext uri="{FF2B5EF4-FFF2-40B4-BE49-F238E27FC236}">
                <a16:creationId xmlns:a16="http://schemas.microsoft.com/office/drawing/2014/main" id="{D358D11D-6936-44B3-A023-1677914D50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B43D48-5E4D-4844-8142-363D8DA17CFD}"/>
              </a:ext>
            </a:extLst>
          </p:cNvPr>
          <p:cNvSpPr>
            <a:spLocks noGrp="1"/>
          </p:cNvSpPr>
          <p:nvPr>
            <p:ph type="sldNum" sz="quarter" idx="12"/>
          </p:nvPr>
        </p:nvSpPr>
        <p:spPr/>
        <p:txBody>
          <a:bodyPr/>
          <a:lstStyle/>
          <a:p>
            <a:fld id="{26861E63-1DEC-4A29-ACA1-033022A76A01}" type="slidenum">
              <a:rPr lang="en-US" smtClean="0"/>
              <a:t>‹#›</a:t>
            </a:fld>
            <a:endParaRPr lang="en-US"/>
          </a:p>
        </p:txBody>
      </p:sp>
    </p:spTree>
    <p:extLst>
      <p:ext uri="{BB962C8B-B14F-4D97-AF65-F5344CB8AC3E}">
        <p14:creationId xmlns:p14="http://schemas.microsoft.com/office/powerpoint/2010/main" val="3156158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DC5DA-1A12-42B7-8E08-629942C03C0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82C584-BF9B-4593-B57A-05F51C992E86}"/>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BEA94E-EEE6-4F5F-914C-24D36C5D0B85}"/>
              </a:ext>
            </a:extLst>
          </p:cNvPr>
          <p:cNvSpPr>
            <a:spLocks noGrp="1"/>
          </p:cNvSpPr>
          <p:nvPr>
            <p:ph type="dt" sz="half" idx="10"/>
          </p:nvPr>
        </p:nvSpPr>
        <p:spPr/>
        <p:txBody>
          <a:bodyPr/>
          <a:lstStyle/>
          <a:p>
            <a:fld id="{98CF358C-3B53-4171-A613-1F1369DBDCA1}" type="datetimeFigureOut">
              <a:rPr lang="en-US" smtClean="0"/>
              <a:t>9/26/2022</a:t>
            </a:fld>
            <a:endParaRPr lang="en-US"/>
          </a:p>
        </p:txBody>
      </p:sp>
      <p:sp>
        <p:nvSpPr>
          <p:cNvPr id="5" name="Footer Placeholder 4">
            <a:extLst>
              <a:ext uri="{FF2B5EF4-FFF2-40B4-BE49-F238E27FC236}">
                <a16:creationId xmlns:a16="http://schemas.microsoft.com/office/drawing/2014/main" id="{77AC01F2-0F47-4137-85A6-1A49A4C34F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FB3610-010A-47C1-B495-8E58DCD32B2A}"/>
              </a:ext>
            </a:extLst>
          </p:cNvPr>
          <p:cNvSpPr>
            <a:spLocks noGrp="1"/>
          </p:cNvSpPr>
          <p:nvPr>
            <p:ph type="sldNum" sz="quarter" idx="12"/>
          </p:nvPr>
        </p:nvSpPr>
        <p:spPr/>
        <p:txBody>
          <a:bodyPr/>
          <a:lstStyle/>
          <a:p>
            <a:fld id="{26861E63-1DEC-4A29-ACA1-033022A76A01}" type="slidenum">
              <a:rPr lang="en-US" smtClean="0"/>
              <a:t>‹#›</a:t>
            </a:fld>
            <a:endParaRPr lang="en-US"/>
          </a:p>
        </p:txBody>
      </p:sp>
    </p:spTree>
    <p:extLst>
      <p:ext uri="{BB962C8B-B14F-4D97-AF65-F5344CB8AC3E}">
        <p14:creationId xmlns:p14="http://schemas.microsoft.com/office/powerpoint/2010/main" val="1051457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47D6F-55F0-4FE8-93C0-EAA32DFAC4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F9F773-EEE9-4068-BA34-076501280F1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D06614-C22C-40ED-9946-C2A73499ABB5}"/>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47E1A1-26CC-4C8A-926B-F8ADDD27D1AE}"/>
              </a:ext>
            </a:extLst>
          </p:cNvPr>
          <p:cNvSpPr>
            <a:spLocks noGrp="1"/>
          </p:cNvSpPr>
          <p:nvPr>
            <p:ph type="dt" sz="half" idx="10"/>
          </p:nvPr>
        </p:nvSpPr>
        <p:spPr/>
        <p:txBody>
          <a:bodyPr/>
          <a:lstStyle/>
          <a:p>
            <a:fld id="{98CF358C-3B53-4171-A613-1F1369DBDCA1}" type="datetimeFigureOut">
              <a:rPr lang="en-US" smtClean="0"/>
              <a:t>9/26/2022</a:t>
            </a:fld>
            <a:endParaRPr lang="en-US"/>
          </a:p>
        </p:txBody>
      </p:sp>
      <p:sp>
        <p:nvSpPr>
          <p:cNvPr id="6" name="Footer Placeholder 5">
            <a:extLst>
              <a:ext uri="{FF2B5EF4-FFF2-40B4-BE49-F238E27FC236}">
                <a16:creationId xmlns:a16="http://schemas.microsoft.com/office/drawing/2014/main" id="{4D6E767D-578C-410C-8A76-E00C750502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7DABDF-231D-4CE4-B1F5-80DB3EC83460}"/>
              </a:ext>
            </a:extLst>
          </p:cNvPr>
          <p:cNvSpPr>
            <a:spLocks noGrp="1"/>
          </p:cNvSpPr>
          <p:nvPr>
            <p:ph type="sldNum" sz="quarter" idx="12"/>
          </p:nvPr>
        </p:nvSpPr>
        <p:spPr/>
        <p:txBody>
          <a:bodyPr/>
          <a:lstStyle/>
          <a:p>
            <a:fld id="{26861E63-1DEC-4A29-ACA1-033022A76A01}" type="slidenum">
              <a:rPr lang="en-US" smtClean="0"/>
              <a:t>‹#›</a:t>
            </a:fld>
            <a:endParaRPr lang="en-US"/>
          </a:p>
        </p:txBody>
      </p:sp>
    </p:spTree>
    <p:extLst>
      <p:ext uri="{BB962C8B-B14F-4D97-AF65-F5344CB8AC3E}">
        <p14:creationId xmlns:p14="http://schemas.microsoft.com/office/powerpoint/2010/main" val="3585044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27AE-AE17-4B1D-ADAF-35C41F99F4C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CB1E47-BA12-43B9-BB4E-464ED07C97D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A84D0E-C503-44FB-AF72-4DDDE6A27FB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BBF256-FEAD-4D56-A853-409C6BD78E7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C668BA-BD08-4810-8B4F-8FF8ED0AD81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11CD85-F0A2-41A5-BA1C-F032A4889F9A}"/>
              </a:ext>
            </a:extLst>
          </p:cNvPr>
          <p:cNvSpPr>
            <a:spLocks noGrp="1"/>
          </p:cNvSpPr>
          <p:nvPr>
            <p:ph type="dt" sz="half" idx="10"/>
          </p:nvPr>
        </p:nvSpPr>
        <p:spPr/>
        <p:txBody>
          <a:bodyPr/>
          <a:lstStyle/>
          <a:p>
            <a:fld id="{98CF358C-3B53-4171-A613-1F1369DBDCA1}" type="datetimeFigureOut">
              <a:rPr lang="en-US" smtClean="0"/>
              <a:t>9/26/2022</a:t>
            </a:fld>
            <a:endParaRPr lang="en-US"/>
          </a:p>
        </p:txBody>
      </p:sp>
      <p:sp>
        <p:nvSpPr>
          <p:cNvPr id="8" name="Footer Placeholder 7">
            <a:extLst>
              <a:ext uri="{FF2B5EF4-FFF2-40B4-BE49-F238E27FC236}">
                <a16:creationId xmlns:a16="http://schemas.microsoft.com/office/drawing/2014/main" id="{22816E3C-FB47-4A30-A409-9D6361788F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8FF724-9C0B-4A0D-99E3-21C8AB622664}"/>
              </a:ext>
            </a:extLst>
          </p:cNvPr>
          <p:cNvSpPr>
            <a:spLocks noGrp="1"/>
          </p:cNvSpPr>
          <p:nvPr>
            <p:ph type="sldNum" sz="quarter" idx="12"/>
          </p:nvPr>
        </p:nvSpPr>
        <p:spPr/>
        <p:txBody>
          <a:bodyPr/>
          <a:lstStyle/>
          <a:p>
            <a:fld id="{26861E63-1DEC-4A29-ACA1-033022A76A01}" type="slidenum">
              <a:rPr lang="en-US" smtClean="0"/>
              <a:t>‹#›</a:t>
            </a:fld>
            <a:endParaRPr lang="en-US"/>
          </a:p>
        </p:txBody>
      </p:sp>
    </p:spTree>
    <p:extLst>
      <p:ext uri="{BB962C8B-B14F-4D97-AF65-F5344CB8AC3E}">
        <p14:creationId xmlns:p14="http://schemas.microsoft.com/office/powerpoint/2010/main" val="2444626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63E8F-157F-4B64-96B8-D4814359EC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0D94B2-0BD5-43EA-AA0A-2391253F8A7B}"/>
              </a:ext>
            </a:extLst>
          </p:cNvPr>
          <p:cNvSpPr>
            <a:spLocks noGrp="1"/>
          </p:cNvSpPr>
          <p:nvPr>
            <p:ph type="dt" sz="half" idx="10"/>
          </p:nvPr>
        </p:nvSpPr>
        <p:spPr/>
        <p:txBody>
          <a:bodyPr/>
          <a:lstStyle/>
          <a:p>
            <a:fld id="{98CF358C-3B53-4171-A613-1F1369DBDCA1}" type="datetimeFigureOut">
              <a:rPr lang="en-US" smtClean="0"/>
              <a:t>9/26/2022</a:t>
            </a:fld>
            <a:endParaRPr lang="en-US"/>
          </a:p>
        </p:txBody>
      </p:sp>
      <p:sp>
        <p:nvSpPr>
          <p:cNvPr id="4" name="Footer Placeholder 3">
            <a:extLst>
              <a:ext uri="{FF2B5EF4-FFF2-40B4-BE49-F238E27FC236}">
                <a16:creationId xmlns:a16="http://schemas.microsoft.com/office/drawing/2014/main" id="{CD328865-9A81-45FE-9B6E-10D5C3670B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400DE5-00F7-4176-883F-8259D988994E}"/>
              </a:ext>
            </a:extLst>
          </p:cNvPr>
          <p:cNvSpPr>
            <a:spLocks noGrp="1"/>
          </p:cNvSpPr>
          <p:nvPr>
            <p:ph type="sldNum" sz="quarter" idx="12"/>
          </p:nvPr>
        </p:nvSpPr>
        <p:spPr/>
        <p:txBody>
          <a:bodyPr/>
          <a:lstStyle/>
          <a:p>
            <a:fld id="{26861E63-1DEC-4A29-ACA1-033022A76A01}" type="slidenum">
              <a:rPr lang="en-US" smtClean="0"/>
              <a:t>‹#›</a:t>
            </a:fld>
            <a:endParaRPr lang="en-US"/>
          </a:p>
        </p:txBody>
      </p:sp>
    </p:spTree>
    <p:extLst>
      <p:ext uri="{BB962C8B-B14F-4D97-AF65-F5344CB8AC3E}">
        <p14:creationId xmlns:p14="http://schemas.microsoft.com/office/powerpoint/2010/main" val="2105695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36FB5B-4A54-4205-B8FB-2003E9189037}"/>
              </a:ext>
            </a:extLst>
          </p:cNvPr>
          <p:cNvSpPr>
            <a:spLocks noGrp="1"/>
          </p:cNvSpPr>
          <p:nvPr>
            <p:ph type="dt" sz="half" idx="10"/>
          </p:nvPr>
        </p:nvSpPr>
        <p:spPr/>
        <p:txBody>
          <a:bodyPr/>
          <a:lstStyle/>
          <a:p>
            <a:fld id="{98CF358C-3B53-4171-A613-1F1369DBDCA1}" type="datetimeFigureOut">
              <a:rPr lang="en-US" smtClean="0"/>
              <a:t>9/26/2022</a:t>
            </a:fld>
            <a:endParaRPr lang="en-US"/>
          </a:p>
        </p:txBody>
      </p:sp>
      <p:sp>
        <p:nvSpPr>
          <p:cNvPr id="3" name="Footer Placeholder 2">
            <a:extLst>
              <a:ext uri="{FF2B5EF4-FFF2-40B4-BE49-F238E27FC236}">
                <a16:creationId xmlns:a16="http://schemas.microsoft.com/office/drawing/2014/main" id="{C659AA67-C290-4EC7-82A1-96B8C5036B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1BEA3E-3E14-4750-A261-2ECB0F94A315}"/>
              </a:ext>
            </a:extLst>
          </p:cNvPr>
          <p:cNvSpPr>
            <a:spLocks noGrp="1"/>
          </p:cNvSpPr>
          <p:nvPr>
            <p:ph type="sldNum" sz="quarter" idx="12"/>
          </p:nvPr>
        </p:nvSpPr>
        <p:spPr/>
        <p:txBody>
          <a:bodyPr/>
          <a:lstStyle/>
          <a:p>
            <a:fld id="{26861E63-1DEC-4A29-ACA1-033022A76A01}" type="slidenum">
              <a:rPr lang="en-US" smtClean="0"/>
              <a:t>‹#›</a:t>
            </a:fld>
            <a:endParaRPr lang="en-US"/>
          </a:p>
        </p:txBody>
      </p:sp>
    </p:spTree>
    <p:extLst>
      <p:ext uri="{BB962C8B-B14F-4D97-AF65-F5344CB8AC3E}">
        <p14:creationId xmlns:p14="http://schemas.microsoft.com/office/powerpoint/2010/main" val="2358154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7A755-4584-43F1-9162-29BD6168D3C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922F84-0B41-439A-8D2C-36841586D25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B6C00D-6541-42BD-AB95-5D2F4EF3B6D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CCBF1C-867A-4D93-9156-BA69B3605847}"/>
              </a:ext>
            </a:extLst>
          </p:cNvPr>
          <p:cNvSpPr>
            <a:spLocks noGrp="1"/>
          </p:cNvSpPr>
          <p:nvPr>
            <p:ph type="dt" sz="half" idx="10"/>
          </p:nvPr>
        </p:nvSpPr>
        <p:spPr/>
        <p:txBody>
          <a:bodyPr/>
          <a:lstStyle/>
          <a:p>
            <a:fld id="{98CF358C-3B53-4171-A613-1F1369DBDCA1}" type="datetimeFigureOut">
              <a:rPr lang="en-US" smtClean="0"/>
              <a:t>9/26/2022</a:t>
            </a:fld>
            <a:endParaRPr lang="en-US"/>
          </a:p>
        </p:txBody>
      </p:sp>
      <p:sp>
        <p:nvSpPr>
          <p:cNvPr id="6" name="Footer Placeholder 5">
            <a:extLst>
              <a:ext uri="{FF2B5EF4-FFF2-40B4-BE49-F238E27FC236}">
                <a16:creationId xmlns:a16="http://schemas.microsoft.com/office/drawing/2014/main" id="{5A45FEB3-848F-4F46-9467-1BEBA870D6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27DA8B-7F81-43C7-93E0-46B39EEF45F4}"/>
              </a:ext>
            </a:extLst>
          </p:cNvPr>
          <p:cNvSpPr>
            <a:spLocks noGrp="1"/>
          </p:cNvSpPr>
          <p:nvPr>
            <p:ph type="sldNum" sz="quarter" idx="12"/>
          </p:nvPr>
        </p:nvSpPr>
        <p:spPr/>
        <p:txBody>
          <a:bodyPr/>
          <a:lstStyle/>
          <a:p>
            <a:fld id="{26861E63-1DEC-4A29-ACA1-033022A76A01}" type="slidenum">
              <a:rPr lang="en-US" smtClean="0"/>
              <a:t>‹#›</a:t>
            </a:fld>
            <a:endParaRPr lang="en-US"/>
          </a:p>
        </p:txBody>
      </p:sp>
    </p:spTree>
    <p:extLst>
      <p:ext uri="{BB962C8B-B14F-4D97-AF65-F5344CB8AC3E}">
        <p14:creationId xmlns:p14="http://schemas.microsoft.com/office/powerpoint/2010/main" val="624181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2"/>
            <a:ext cx="8229600" cy="4160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F4A301-1DC3-6F43-B92A-8E746F3328C4}" type="datetimeFigureOut">
              <a:rPr lang="en-US" smtClean="0"/>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98AFC2-6C70-5741-9524-AA5F422D6150}" type="slidenum">
              <a:rPr lang="en-US" smtClean="0"/>
              <a:t>‹#›</a:t>
            </a:fld>
            <a:endParaRPr lang="en-US" dirty="0"/>
          </a:p>
        </p:txBody>
      </p:sp>
    </p:spTree>
    <p:extLst>
      <p:ext uri="{BB962C8B-B14F-4D97-AF65-F5344CB8AC3E}">
        <p14:creationId xmlns:p14="http://schemas.microsoft.com/office/powerpoint/2010/main" val="832195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033F0-772B-4EBA-9EAB-0B5B919A278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EC525C-B3CB-418E-AAB1-6B63F74FA2E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5A0FD9-CD68-4C9A-A30A-893BB048549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37F366-D67E-44F8-AE68-BE32A3562D58}"/>
              </a:ext>
            </a:extLst>
          </p:cNvPr>
          <p:cNvSpPr>
            <a:spLocks noGrp="1"/>
          </p:cNvSpPr>
          <p:nvPr>
            <p:ph type="dt" sz="half" idx="10"/>
          </p:nvPr>
        </p:nvSpPr>
        <p:spPr/>
        <p:txBody>
          <a:bodyPr/>
          <a:lstStyle/>
          <a:p>
            <a:fld id="{98CF358C-3B53-4171-A613-1F1369DBDCA1}" type="datetimeFigureOut">
              <a:rPr lang="en-US" smtClean="0"/>
              <a:t>9/26/2022</a:t>
            </a:fld>
            <a:endParaRPr lang="en-US"/>
          </a:p>
        </p:txBody>
      </p:sp>
      <p:sp>
        <p:nvSpPr>
          <p:cNvPr id="6" name="Footer Placeholder 5">
            <a:extLst>
              <a:ext uri="{FF2B5EF4-FFF2-40B4-BE49-F238E27FC236}">
                <a16:creationId xmlns:a16="http://schemas.microsoft.com/office/drawing/2014/main" id="{AF9590EA-7D1A-463D-A565-6B7C6DDDA4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3BC05C-79E4-496F-8DB0-621E8B887930}"/>
              </a:ext>
            </a:extLst>
          </p:cNvPr>
          <p:cNvSpPr>
            <a:spLocks noGrp="1"/>
          </p:cNvSpPr>
          <p:nvPr>
            <p:ph type="sldNum" sz="quarter" idx="12"/>
          </p:nvPr>
        </p:nvSpPr>
        <p:spPr/>
        <p:txBody>
          <a:bodyPr/>
          <a:lstStyle/>
          <a:p>
            <a:fld id="{26861E63-1DEC-4A29-ACA1-033022A76A01}" type="slidenum">
              <a:rPr lang="en-US" smtClean="0"/>
              <a:t>‹#›</a:t>
            </a:fld>
            <a:endParaRPr lang="en-US"/>
          </a:p>
        </p:txBody>
      </p:sp>
    </p:spTree>
    <p:extLst>
      <p:ext uri="{BB962C8B-B14F-4D97-AF65-F5344CB8AC3E}">
        <p14:creationId xmlns:p14="http://schemas.microsoft.com/office/powerpoint/2010/main" val="1013445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875EE-0DED-473F-B99D-3D8D13E273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C5921C-B4B4-480A-BCF8-9F0F6E9D88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DDEB2-D34A-4D8C-BB10-DBBFCB1E7620}"/>
              </a:ext>
            </a:extLst>
          </p:cNvPr>
          <p:cNvSpPr>
            <a:spLocks noGrp="1"/>
          </p:cNvSpPr>
          <p:nvPr>
            <p:ph type="dt" sz="half" idx="10"/>
          </p:nvPr>
        </p:nvSpPr>
        <p:spPr/>
        <p:txBody>
          <a:bodyPr/>
          <a:lstStyle/>
          <a:p>
            <a:fld id="{98CF358C-3B53-4171-A613-1F1369DBDCA1}" type="datetimeFigureOut">
              <a:rPr lang="en-US" smtClean="0"/>
              <a:t>9/26/2022</a:t>
            </a:fld>
            <a:endParaRPr lang="en-US"/>
          </a:p>
        </p:txBody>
      </p:sp>
      <p:sp>
        <p:nvSpPr>
          <p:cNvPr id="5" name="Footer Placeholder 4">
            <a:extLst>
              <a:ext uri="{FF2B5EF4-FFF2-40B4-BE49-F238E27FC236}">
                <a16:creationId xmlns:a16="http://schemas.microsoft.com/office/drawing/2014/main" id="{E0FDF113-8CC0-49C0-9BC4-BAB3BCDE52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79DB94-8C3F-4BEC-87B0-1137BA666E19}"/>
              </a:ext>
            </a:extLst>
          </p:cNvPr>
          <p:cNvSpPr>
            <a:spLocks noGrp="1"/>
          </p:cNvSpPr>
          <p:nvPr>
            <p:ph type="sldNum" sz="quarter" idx="12"/>
          </p:nvPr>
        </p:nvSpPr>
        <p:spPr/>
        <p:txBody>
          <a:bodyPr/>
          <a:lstStyle/>
          <a:p>
            <a:fld id="{26861E63-1DEC-4A29-ACA1-033022A76A01}" type="slidenum">
              <a:rPr lang="en-US" smtClean="0"/>
              <a:t>‹#›</a:t>
            </a:fld>
            <a:endParaRPr lang="en-US"/>
          </a:p>
        </p:txBody>
      </p:sp>
    </p:spTree>
    <p:extLst>
      <p:ext uri="{BB962C8B-B14F-4D97-AF65-F5344CB8AC3E}">
        <p14:creationId xmlns:p14="http://schemas.microsoft.com/office/powerpoint/2010/main" val="1301553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0E8AA1-EA5B-4B75-A705-0DB9A0B2ED8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AF9DB1-6533-4881-B8F7-61A78B2B7175}"/>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3AEFE4-FE77-4F96-BD13-D9EEFD608CD9}"/>
              </a:ext>
            </a:extLst>
          </p:cNvPr>
          <p:cNvSpPr>
            <a:spLocks noGrp="1"/>
          </p:cNvSpPr>
          <p:nvPr>
            <p:ph type="dt" sz="half" idx="10"/>
          </p:nvPr>
        </p:nvSpPr>
        <p:spPr/>
        <p:txBody>
          <a:bodyPr/>
          <a:lstStyle/>
          <a:p>
            <a:fld id="{98CF358C-3B53-4171-A613-1F1369DBDCA1}" type="datetimeFigureOut">
              <a:rPr lang="en-US" smtClean="0"/>
              <a:t>9/26/2022</a:t>
            </a:fld>
            <a:endParaRPr lang="en-US"/>
          </a:p>
        </p:txBody>
      </p:sp>
      <p:sp>
        <p:nvSpPr>
          <p:cNvPr id="5" name="Footer Placeholder 4">
            <a:extLst>
              <a:ext uri="{FF2B5EF4-FFF2-40B4-BE49-F238E27FC236}">
                <a16:creationId xmlns:a16="http://schemas.microsoft.com/office/drawing/2014/main" id="{24DA8DBF-FA7A-4CED-A74D-792BF13A5F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73ECFB-39C0-4280-A654-E83A15439E8B}"/>
              </a:ext>
            </a:extLst>
          </p:cNvPr>
          <p:cNvSpPr>
            <a:spLocks noGrp="1"/>
          </p:cNvSpPr>
          <p:nvPr>
            <p:ph type="sldNum" sz="quarter" idx="12"/>
          </p:nvPr>
        </p:nvSpPr>
        <p:spPr/>
        <p:txBody>
          <a:bodyPr/>
          <a:lstStyle/>
          <a:p>
            <a:fld id="{26861E63-1DEC-4A29-ACA1-033022A76A01}" type="slidenum">
              <a:rPr lang="en-US" smtClean="0"/>
              <a:t>‹#›</a:t>
            </a:fld>
            <a:endParaRPr lang="en-US"/>
          </a:p>
        </p:txBody>
      </p:sp>
    </p:spTree>
    <p:extLst>
      <p:ext uri="{BB962C8B-B14F-4D97-AF65-F5344CB8AC3E}">
        <p14:creationId xmlns:p14="http://schemas.microsoft.com/office/powerpoint/2010/main" val="415944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F4A301-1DC3-6F43-B92A-8E746F3328C4}" type="datetimeFigureOut">
              <a:rPr lang="en-US" smtClean="0"/>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98AFC2-6C70-5741-9524-AA5F422D6150}" type="slidenum">
              <a:rPr lang="en-US" smtClean="0"/>
              <a:t>‹#›</a:t>
            </a:fld>
            <a:endParaRPr lang="en-US" dirty="0"/>
          </a:p>
        </p:txBody>
      </p:sp>
    </p:spTree>
    <p:extLst>
      <p:ext uri="{BB962C8B-B14F-4D97-AF65-F5344CB8AC3E}">
        <p14:creationId xmlns:p14="http://schemas.microsoft.com/office/powerpoint/2010/main" val="2253416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F4A301-1DC3-6F43-B92A-8E746F3328C4}" type="datetimeFigureOut">
              <a:rPr lang="en-US" smtClean="0"/>
              <a:t>9/26/2022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98AFC2-6C70-5741-9524-AA5F422D6150}" type="slidenum">
              <a:rPr lang="en-US" smtClean="0"/>
              <a:t>‹#›</a:t>
            </a:fld>
            <a:endParaRPr lang="en-US" dirty="0"/>
          </a:p>
        </p:txBody>
      </p:sp>
    </p:spTree>
    <p:extLst>
      <p:ext uri="{BB962C8B-B14F-4D97-AF65-F5344CB8AC3E}">
        <p14:creationId xmlns:p14="http://schemas.microsoft.com/office/powerpoint/2010/main" val="4177070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F4A301-1DC3-6F43-B92A-8E746F3328C4}" type="datetimeFigureOut">
              <a:rPr lang="en-US" smtClean="0"/>
              <a:t>9/26/2022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98AFC2-6C70-5741-9524-AA5F422D6150}" type="slidenum">
              <a:rPr lang="en-US" smtClean="0"/>
              <a:t>‹#›</a:t>
            </a:fld>
            <a:endParaRPr lang="en-US" dirty="0"/>
          </a:p>
        </p:txBody>
      </p:sp>
    </p:spTree>
    <p:extLst>
      <p:ext uri="{BB962C8B-B14F-4D97-AF65-F5344CB8AC3E}">
        <p14:creationId xmlns:p14="http://schemas.microsoft.com/office/powerpoint/2010/main" val="1915230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F4A301-1DC3-6F43-B92A-8E746F3328C4}" type="datetimeFigureOut">
              <a:rPr lang="en-US" smtClean="0"/>
              <a:t>9/26/2022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98AFC2-6C70-5741-9524-AA5F422D6150}" type="slidenum">
              <a:rPr lang="en-US" smtClean="0"/>
              <a:t>‹#›</a:t>
            </a:fld>
            <a:endParaRPr lang="en-US" dirty="0"/>
          </a:p>
        </p:txBody>
      </p:sp>
    </p:spTree>
    <p:extLst>
      <p:ext uri="{BB962C8B-B14F-4D97-AF65-F5344CB8AC3E}">
        <p14:creationId xmlns:p14="http://schemas.microsoft.com/office/powerpoint/2010/main" val="552243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F4A301-1DC3-6F43-B92A-8E746F3328C4}" type="datetimeFigureOut">
              <a:rPr lang="en-US" smtClean="0"/>
              <a:t>9/26/2022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98AFC2-6C70-5741-9524-AA5F422D6150}" type="slidenum">
              <a:rPr lang="en-US" smtClean="0"/>
              <a:t>‹#›</a:t>
            </a:fld>
            <a:endParaRPr lang="en-US" dirty="0"/>
          </a:p>
        </p:txBody>
      </p:sp>
    </p:spTree>
    <p:extLst>
      <p:ext uri="{BB962C8B-B14F-4D97-AF65-F5344CB8AC3E}">
        <p14:creationId xmlns:p14="http://schemas.microsoft.com/office/powerpoint/2010/main" val="512778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F4A301-1DC3-6F43-B92A-8E746F3328C4}" type="datetimeFigureOut">
              <a:rPr lang="en-US" smtClean="0"/>
              <a:t>9/26/2022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98AFC2-6C70-5741-9524-AA5F422D6150}" type="slidenum">
              <a:rPr lang="en-US" smtClean="0"/>
              <a:t>‹#›</a:t>
            </a:fld>
            <a:endParaRPr lang="en-US" dirty="0"/>
          </a:p>
        </p:txBody>
      </p:sp>
    </p:spTree>
    <p:extLst>
      <p:ext uri="{BB962C8B-B14F-4D97-AF65-F5344CB8AC3E}">
        <p14:creationId xmlns:p14="http://schemas.microsoft.com/office/powerpoint/2010/main" val="3547838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F4A301-1DC3-6F43-B92A-8E746F3328C4}" type="datetimeFigureOut">
              <a:rPr lang="en-US" smtClean="0"/>
              <a:t>9/26/2022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98AFC2-6C70-5741-9524-AA5F422D6150}" type="slidenum">
              <a:rPr lang="en-US" smtClean="0"/>
              <a:t>‹#›</a:t>
            </a:fld>
            <a:endParaRPr lang="en-US" dirty="0"/>
          </a:p>
        </p:txBody>
      </p:sp>
    </p:spTree>
    <p:extLst>
      <p:ext uri="{BB962C8B-B14F-4D97-AF65-F5344CB8AC3E}">
        <p14:creationId xmlns:p14="http://schemas.microsoft.com/office/powerpoint/2010/main" val="412720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4"/>
            <a:ext cx="8229600" cy="42286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4A301-1DC3-6F43-B92A-8E746F3328C4}" type="datetimeFigureOut">
              <a:rPr lang="en-US" smtClean="0"/>
              <a:t>9/26/2022</a:t>
            </a:fld>
            <a:endParaRPr lang="en-US" dirty="0"/>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98AFC2-6C70-5741-9524-AA5F422D6150}" type="slidenum">
              <a:rPr lang="en-US" smtClean="0"/>
              <a:t>‹#›</a:t>
            </a:fld>
            <a:endParaRPr lang="en-US" dirty="0"/>
          </a:p>
        </p:txBody>
      </p:sp>
      <p:pic>
        <p:nvPicPr>
          <p:cNvPr id="8" name="Picture 7" descr="CIRCAlogo2.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054272" y="6072101"/>
            <a:ext cx="1702284" cy="568505"/>
          </a:xfrm>
          <a:prstGeom prst="rect">
            <a:avLst/>
          </a:prstGeom>
        </p:spPr>
      </p:pic>
    </p:spTree>
    <p:extLst>
      <p:ext uri="{BB962C8B-B14F-4D97-AF65-F5344CB8AC3E}">
        <p14:creationId xmlns:p14="http://schemas.microsoft.com/office/powerpoint/2010/main" val="4165721400"/>
      </p:ext>
    </p:extLst>
  </p:cSld>
  <p:clrMap bg1="lt1" tx1="dk1" bg2="lt2" tx2="dk2" accent1="accent1" accent2="accent2" accent3="accent3" accent4="accent4" accent5="accent5" accent6="accent6" hlink="hlink" folHlink="folHlink"/>
  <p:sldLayoutIdLst>
    <p:sldLayoutId id="2147483673"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84A43-D609-4F74-AB0A-41C3418EF6E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5CEAE9-4C18-4868-A968-F8E8F842836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A81E6D-BDE1-427E-8C51-9BAACEF650A7}"/>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CF358C-3B53-4171-A613-1F1369DBDCA1}" type="datetimeFigureOut">
              <a:rPr lang="en-US" smtClean="0"/>
              <a:t>9/26/2022</a:t>
            </a:fld>
            <a:endParaRPr lang="en-US"/>
          </a:p>
        </p:txBody>
      </p:sp>
      <p:sp>
        <p:nvSpPr>
          <p:cNvPr id="5" name="Footer Placeholder 4">
            <a:extLst>
              <a:ext uri="{FF2B5EF4-FFF2-40B4-BE49-F238E27FC236}">
                <a16:creationId xmlns:a16="http://schemas.microsoft.com/office/drawing/2014/main" id="{0128371A-BEF0-4D38-B00C-DDD64A2AF2C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A0118D-A60A-443B-8752-BA158AD0D1E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861E63-1DEC-4A29-ACA1-033022A76A01}" type="slidenum">
              <a:rPr lang="en-US" smtClean="0"/>
              <a:t>‹#›</a:t>
            </a:fld>
            <a:endParaRPr lang="en-US"/>
          </a:p>
        </p:txBody>
      </p:sp>
    </p:spTree>
    <p:extLst>
      <p:ext uri="{BB962C8B-B14F-4D97-AF65-F5344CB8AC3E}">
        <p14:creationId xmlns:p14="http://schemas.microsoft.com/office/powerpoint/2010/main" val="36939647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mailto:circa@uconn.ed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circa.uconn.edu/mapping-tool-advisory-committee-applications-open/" TargetMode="Externa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onnecticut-environmental-justice.circa.uconn.edu/" TargetMode="External"/><Relationship Id="rId2" Type="http://schemas.openxmlformats.org/officeDocument/2006/relationships/hyperlink" Target="https://circa.uconn.edu/mapping-tool-advisory-committee-applications-ope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Mary.buchanan@uconn.edu"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connecticut-environmental-justice.circa.uconn.edu/abou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2949" y="4046904"/>
            <a:ext cx="8791050" cy="1362075"/>
          </a:xfrm>
        </p:spPr>
        <p:txBody>
          <a:bodyPr>
            <a:normAutofit/>
          </a:bodyPr>
          <a:lstStyle/>
          <a:p>
            <a:r>
              <a:rPr lang="en-US" sz="3200" b="1" dirty="0">
                <a:solidFill>
                  <a:schemeClr val="tx2">
                    <a:lumMod val="75000"/>
                  </a:schemeClr>
                </a:solidFill>
                <a:latin typeface="Avenir Next LT Pro" panose="020B0504020202020204" pitchFamily="34" charset="0"/>
              </a:rPr>
              <a:t>2022 Mapping Tool Advisory Committee (MTAC) Program</a:t>
            </a:r>
          </a:p>
        </p:txBody>
      </p:sp>
      <p:sp>
        <p:nvSpPr>
          <p:cNvPr id="3" name="Text Placeholder 2"/>
          <p:cNvSpPr>
            <a:spLocks noGrp="1"/>
          </p:cNvSpPr>
          <p:nvPr>
            <p:ph type="body" idx="1"/>
          </p:nvPr>
        </p:nvSpPr>
        <p:spPr>
          <a:xfrm>
            <a:off x="352950" y="2546717"/>
            <a:ext cx="7772400" cy="1500187"/>
          </a:xfrm>
        </p:spPr>
        <p:txBody>
          <a:bodyPr/>
          <a:lstStyle/>
          <a:p>
            <a:r>
              <a:rPr lang="en-US" dirty="0">
                <a:latin typeface="Avenir Next LT Pro" panose="020B0504020202020204" pitchFamily="34" charset="0"/>
              </a:rPr>
              <a:t>CIRCA OVERVIEW</a:t>
            </a:r>
          </a:p>
        </p:txBody>
      </p:sp>
      <p:pic>
        <p:nvPicPr>
          <p:cNvPr id="12" name="Picture 11" descr="A picture containing text&#10;&#10;Description automatically generated">
            <a:extLst>
              <a:ext uri="{FF2B5EF4-FFF2-40B4-BE49-F238E27FC236}">
                <a16:creationId xmlns:a16="http://schemas.microsoft.com/office/drawing/2014/main" id="{B0EB84A0-ED53-481E-8F2C-3BD00F65615B}"/>
              </a:ext>
            </a:extLst>
          </p:cNvPr>
          <p:cNvPicPr>
            <a:picLocks noChangeAspect="1"/>
          </p:cNvPicPr>
          <p:nvPr/>
        </p:nvPicPr>
        <p:blipFill>
          <a:blip r:embed="rId3"/>
          <a:stretch>
            <a:fillRect/>
          </a:stretch>
        </p:blipFill>
        <p:spPr>
          <a:xfrm>
            <a:off x="0" y="1045531"/>
            <a:ext cx="9143999" cy="2480290"/>
          </a:xfrm>
          <a:prstGeom prst="rect">
            <a:avLst/>
          </a:prstGeom>
        </p:spPr>
      </p:pic>
      <p:sp>
        <p:nvSpPr>
          <p:cNvPr id="2" name="TextBox 1">
            <a:extLst>
              <a:ext uri="{FF2B5EF4-FFF2-40B4-BE49-F238E27FC236}">
                <a16:creationId xmlns:a16="http://schemas.microsoft.com/office/drawing/2014/main" id="{84F9F0A1-D09F-5BFF-D74B-9DA00918C2BE}"/>
              </a:ext>
            </a:extLst>
          </p:cNvPr>
          <p:cNvSpPr txBox="1"/>
          <p:nvPr/>
        </p:nvSpPr>
        <p:spPr>
          <a:xfrm>
            <a:off x="3546283" y="5152445"/>
            <a:ext cx="5367130" cy="707886"/>
          </a:xfrm>
          <a:prstGeom prst="rect">
            <a:avLst/>
          </a:prstGeom>
          <a:noFill/>
        </p:spPr>
        <p:txBody>
          <a:bodyPr wrap="square" rtlCol="0">
            <a:spAutoFit/>
          </a:bodyPr>
          <a:lstStyle/>
          <a:p>
            <a:r>
              <a:rPr lang="en-US" sz="2000" dirty="0"/>
              <a:t>Mary Buchanan</a:t>
            </a:r>
            <a:r>
              <a:rPr lang="en-US" dirty="0"/>
              <a:t>, </a:t>
            </a:r>
            <a:r>
              <a:rPr lang="en-US" sz="1400" dirty="0"/>
              <a:t>Ph.D., </a:t>
            </a:r>
            <a:r>
              <a:rPr lang="en-US" b="1" i="0" dirty="0">
                <a:solidFill>
                  <a:srgbClr val="201F1E"/>
                </a:solidFill>
                <a:effectLst/>
                <a:latin typeface="Calibri" panose="020F0502020204030204" pitchFamily="34" charset="0"/>
              </a:rPr>
              <a:t>Community Resilience Planner</a:t>
            </a:r>
            <a:endParaRPr lang="en-US" dirty="0"/>
          </a:p>
          <a:p>
            <a:r>
              <a:rPr lang="en-US" sz="2000" dirty="0"/>
              <a:t>Yaprak Onat, </a:t>
            </a:r>
            <a:r>
              <a:rPr lang="en-US" sz="1400" dirty="0"/>
              <a:t>Ph.D., P.E., </a:t>
            </a:r>
            <a:r>
              <a:rPr lang="en-US" b="1" dirty="0">
                <a:solidFill>
                  <a:srgbClr val="201F1E"/>
                </a:solidFill>
                <a:latin typeface="Calibri" panose="020F0502020204030204" pitchFamily="34" charset="0"/>
              </a:rPr>
              <a:t>Assistant Director of Research</a:t>
            </a:r>
          </a:p>
        </p:txBody>
      </p:sp>
    </p:spTree>
    <p:extLst>
      <p:ext uri="{BB962C8B-B14F-4D97-AF65-F5344CB8AC3E}">
        <p14:creationId xmlns:p14="http://schemas.microsoft.com/office/powerpoint/2010/main" val="771936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tx2">
                    <a:lumMod val="75000"/>
                  </a:schemeClr>
                </a:solidFill>
                <a:latin typeface="Avenir Next LT Pro" panose="020B0504020202020204" pitchFamily="34" charset="0"/>
              </a:rPr>
              <a:t>MTAC 2022 Overview</a:t>
            </a:r>
          </a:p>
        </p:txBody>
      </p:sp>
      <p:sp>
        <p:nvSpPr>
          <p:cNvPr id="3" name="Content Placeholder 2"/>
          <p:cNvSpPr>
            <a:spLocks noGrp="1"/>
          </p:cNvSpPr>
          <p:nvPr>
            <p:ph idx="1"/>
          </p:nvPr>
        </p:nvSpPr>
        <p:spPr>
          <a:xfrm>
            <a:off x="457200" y="1417638"/>
            <a:ext cx="8229600" cy="4160633"/>
          </a:xfrm>
        </p:spPr>
        <p:txBody>
          <a:bodyPr>
            <a:normAutofit fontScale="92500" lnSpcReduction="10000"/>
          </a:bodyPr>
          <a:lstStyle/>
          <a:p>
            <a:r>
              <a:rPr lang="en-US" b="1" dirty="0">
                <a:solidFill>
                  <a:srgbClr val="000000"/>
                </a:solidFill>
                <a:effectLst/>
                <a:latin typeface="Avenir Next LT Pro" panose="020B0504020202020204" pitchFamily="34" charset="0"/>
                <a:ea typeface="Times New Roman" panose="02020603050405020304" pitchFamily="18" charset="0"/>
              </a:rPr>
              <a:t>Goal: </a:t>
            </a:r>
            <a:r>
              <a:rPr lang="en-US" dirty="0">
                <a:solidFill>
                  <a:srgbClr val="000000"/>
                </a:solidFill>
                <a:effectLst/>
                <a:latin typeface="Avenir Next LT Pro" panose="020B0504020202020204" pitchFamily="34" charset="0"/>
                <a:ea typeface="Times New Roman" panose="02020603050405020304" pitchFamily="18" charset="0"/>
              </a:rPr>
              <a:t>Fund organizations and individuals to advise on environmental justice mapping efforts </a:t>
            </a:r>
            <a:r>
              <a:rPr lang="en-US" dirty="0">
                <a:latin typeface="Avenir Next LT Pro" panose="020B0504020202020204" pitchFamily="34" charset="0"/>
                <a:ea typeface="Times New Roman" panose="02020603050405020304" pitchFamily="18" charset="0"/>
              </a:rPr>
              <a:t>for Connecticut</a:t>
            </a:r>
            <a:endParaRPr lang="en-US" dirty="0">
              <a:solidFill>
                <a:srgbClr val="000000"/>
              </a:solidFill>
              <a:effectLst/>
              <a:latin typeface="Avenir Next LT Pro" panose="020B0504020202020204" pitchFamily="34" charset="0"/>
              <a:ea typeface="Times New Roman" panose="02020603050405020304" pitchFamily="18" charset="0"/>
            </a:endParaRPr>
          </a:p>
          <a:p>
            <a:r>
              <a:rPr lang="en-US" b="1" dirty="0">
                <a:solidFill>
                  <a:srgbClr val="000000"/>
                </a:solidFill>
                <a:effectLst/>
                <a:latin typeface="Avenir Next LT Pro" panose="020B0504020202020204" pitchFamily="34" charset="0"/>
                <a:ea typeface="Times New Roman" panose="02020603050405020304" pitchFamily="18" charset="0"/>
              </a:rPr>
              <a:t>Amount: </a:t>
            </a:r>
            <a:r>
              <a:rPr lang="en-US" dirty="0">
                <a:solidFill>
                  <a:srgbClr val="000000"/>
                </a:solidFill>
                <a:effectLst/>
                <a:latin typeface="Avenir Next LT Pro" panose="020B0504020202020204" pitchFamily="34" charset="0"/>
                <a:ea typeface="Times New Roman" panose="02020603050405020304" pitchFamily="18" charset="0"/>
              </a:rPr>
              <a:t>$5,000 each for 7 participants</a:t>
            </a:r>
          </a:p>
          <a:p>
            <a:r>
              <a:rPr lang="en-US" b="1" dirty="0">
                <a:solidFill>
                  <a:srgbClr val="000000"/>
                </a:solidFill>
                <a:effectLst/>
                <a:latin typeface="Avenir Next LT Pro" panose="020B0504020202020204" pitchFamily="34" charset="0"/>
                <a:ea typeface="Times New Roman" panose="02020603050405020304" pitchFamily="18" charset="0"/>
              </a:rPr>
              <a:t>Timeline: </a:t>
            </a:r>
            <a:r>
              <a:rPr lang="en-US" dirty="0">
                <a:latin typeface="Avenir Next LT Pro" panose="020B0504020202020204" pitchFamily="34" charset="0"/>
                <a:ea typeface="Times New Roman" panose="02020603050405020304" pitchFamily="18" charset="0"/>
              </a:rPr>
              <a:t>January</a:t>
            </a:r>
            <a:r>
              <a:rPr lang="en-US" dirty="0">
                <a:solidFill>
                  <a:srgbClr val="000000"/>
                </a:solidFill>
                <a:effectLst/>
                <a:latin typeface="Avenir Next LT Pro" panose="020B0504020202020204" pitchFamily="34" charset="0"/>
                <a:ea typeface="Times New Roman" panose="02020603050405020304" pitchFamily="18" charset="0"/>
              </a:rPr>
              <a:t> 2023 – August 2023</a:t>
            </a:r>
          </a:p>
          <a:p>
            <a:r>
              <a:rPr lang="en-US" b="1" dirty="0">
                <a:solidFill>
                  <a:srgbClr val="000000"/>
                </a:solidFill>
                <a:effectLst/>
                <a:latin typeface="Avenir Next LT Pro" panose="020B0504020202020204" pitchFamily="34" charset="0"/>
                <a:ea typeface="Times New Roman" panose="02020603050405020304" pitchFamily="18" charset="0"/>
              </a:rPr>
              <a:t>Eligibility:  </a:t>
            </a:r>
            <a:r>
              <a:rPr lang="en-US" dirty="0">
                <a:solidFill>
                  <a:srgbClr val="000000"/>
                </a:solidFill>
                <a:effectLst/>
                <a:latin typeface="Avenir Next LT Pro" panose="020B0504020202020204" pitchFamily="34" charset="0"/>
                <a:ea typeface="Times New Roman" panose="02020603050405020304" pitchFamily="18" charset="0"/>
              </a:rPr>
              <a:t>Individuals with lived experience or representatives from community-based organizations (CBOs)</a:t>
            </a:r>
          </a:p>
          <a:p>
            <a:r>
              <a:rPr lang="en-US" b="1" dirty="0">
                <a:latin typeface="Avenir Next LT Pro" panose="020B0504020202020204" pitchFamily="34" charset="0"/>
                <a:ea typeface="Times New Roman" panose="02020603050405020304" pitchFamily="18" charset="0"/>
              </a:rPr>
              <a:t>Deadline: </a:t>
            </a:r>
            <a:r>
              <a:rPr lang="en-US" dirty="0">
                <a:latin typeface="Avenir Next LT Pro" panose="020B0504020202020204" pitchFamily="34" charset="0"/>
                <a:ea typeface="Times New Roman" panose="02020603050405020304" pitchFamily="18" charset="0"/>
              </a:rPr>
              <a:t>October 12</a:t>
            </a:r>
            <a:r>
              <a:rPr lang="en-US" baseline="30000" dirty="0">
                <a:latin typeface="Avenir Next LT Pro" panose="020B0504020202020204" pitchFamily="34" charset="0"/>
                <a:ea typeface="Times New Roman" panose="02020603050405020304" pitchFamily="18" charset="0"/>
              </a:rPr>
              <a:t>th</a:t>
            </a:r>
            <a:r>
              <a:rPr lang="en-US" dirty="0">
                <a:latin typeface="Avenir Next LT Pro" panose="020B0504020202020204" pitchFamily="34" charset="0"/>
                <a:ea typeface="Times New Roman" panose="02020603050405020304" pitchFamily="18" charset="0"/>
              </a:rPr>
              <a:t> 2022 at 5 pm</a:t>
            </a:r>
            <a:endParaRPr lang="en-US" dirty="0">
              <a:latin typeface="Abadi" panose="020B0604020104020204" pitchFamily="34" charset="0"/>
            </a:endParaRPr>
          </a:p>
        </p:txBody>
      </p:sp>
    </p:spTree>
    <p:extLst>
      <p:ext uri="{BB962C8B-B14F-4D97-AF65-F5344CB8AC3E}">
        <p14:creationId xmlns:p14="http://schemas.microsoft.com/office/powerpoint/2010/main" val="2448910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F3B56-CB7A-43C9-96FA-834E4CFEBBF6}"/>
              </a:ext>
            </a:extLst>
          </p:cNvPr>
          <p:cNvSpPr>
            <a:spLocks noGrp="1"/>
          </p:cNvSpPr>
          <p:nvPr>
            <p:ph type="title"/>
          </p:nvPr>
        </p:nvSpPr>
        <p:spPr/>
        <p:txBody>
          <a:bodyPr>
            <a:normAutofit fontScale="90000"/>
          </a:bodyPr>
          <a:lstStyle/>
          <a:p>
            <a:r>
              <a:rPr lang="en-US" b="1" dirty="0">
                <a:solidFill>
                  <a:schemeClr val="tx2">
                    <a:lumMod val="75000"/>
                  </a:schemeClr>
                </a:solidFill>
                <a:latin typeface="Avenir Next LT Pro" panose="020B0504020202020204" pitchFamily="34" charset="0"/>
              </a:rPr>
              <a:t>EJ Mapping Tool Project Background</a:t>
            </a:r>
            <a:endParaRPr lang="en-US" dirty="0">
              <a:solidFill>
                <a:schemeClr val="tx2"/>
              </a:solidFill>
              <a:latin typeface="Avenir Next LT Pro" panose="020B0504020202020204" pitchFamily="34" charset="0"/>
            </a:endParaRPr>
          </a:p>
        </p:txBody>
      </p:sp>
      <p:sp>
        <p:nvSpPr>
          <p:cNvPr id="3" name="Content Placeholder 2">
            <a:extLst>
              <a:ext uri="{FF2B5EF4-FFF2-40B4-BE49-F238E27FC236}">
                <a16:creationId xmlns:a16="http://schemas.microsoft.com/office/drawing/2014/main" id="{E39F7BF6-698D-4E7C-903F-F38F33F6475A}"/>
              </a:ext>
            </a:extLst>
          </p:cNvPr>
          <p:cNvSpPr>
            <a:spLocks noGrp="1"/>
          </p:cNvSpPr>
          <p:nvPr>
            <p:ph idx="1"/>
          </p:nvPr>
        </p:nvSpPr>
        <p:spPr>
          <a:xfrm>
            <a:off x="297951" y="1417638"/>
            <a:ext cx="6236413" cy="4160633"/>
          </a:xfrm>
        </p:spPr>
        <p:txBody>
          <a:bodyPr>
            <a:normAutofit fontScale="85000" lnSpcReduction="20000"/>
          </a:bodyPr>
          <a:lstStyle/>
          <a:p>
            <a:pPr marL="0" indent="0">
              <a:buNone/>
            </a:pPr>
            <a:r>
              <a:rPr lang="en-US" b="1" dirty="0">
                <a:latin typeface="Avenir Next LT Pro" panose="020B0504020202020204" pitchFamily="34" charset="0"/>
              </a:rPr>
              <a:t>Who is leading this project? </a:t>
            </a:r>
          </a:p>
          <a:p>
            <a:r>
              <a:rPr lang="en-US" dirty="0">
                <a:latin typeface="Avenir Next LT Pro" panose="020B0504020202020204" pitchFamily="34" charset="0"/>
              </a:rPr>
              <a:t>The Environmental Justice Mapping Tool is a partner project of CIRCA and DEEP. </a:t>
            </a:r>
          </a:p>
          <a:p>
            <a:pPr marL="0" indent="0">
              <a:buNone/>
            </a:pPr>
            <a:endParaRPr lang="en-US" dirty="0">
              <a:highlight>
                <a:srgbClr val="FFFF00"/>
              </a:highlight>
              <a:latin typeface="Avenir Next LT Pro" panose="020B0504020202020204" pitchFamily="34" charset="0"/>
            </a:endParaRPr>
          </a:p>
          <a:p>
            <a:pPr marL="0" indent="0">
              <a:buNone/>
            </a:pPr>
            <a:r>
              <a:rPr lang="en-US" b="1" dirty="0">
                <a:latin typeface="Avenir Next LT Pro" panose="020B0504020202020204" pitchFamily="34" charset="0"/>
              </a:rPr>
              <a:t>How is community input being gathered?</a:t>
            </a:r>
          </a:p>
          <a:p>
            <a:r>
              <a:rPr lang="en-US" dirty="0">
                <a:latin typeface="Avenir Next LT Pro" panose="020B0504020202020204" pitchFamily="34" charset="0"/>
              </a:rPr>
              <a:t>Mapping Tool Advisory Committee (MTAC)</a:t>
            </a:r>
          </a:p>
          <a:p>
            <a:r>
              <a:rPr lang="en-US" dirty="0">
                <a:latin typeface="Avenir Next LT Pro" panose="020B0504020202020204" pitchFamily="34" charset="0"/>
              </a:rPr>
              <a:t>Public forums across the state in early 2023</a:t>
            </a:r>
          </a:p>
        </p:txBody>
      </p:sp>
      <p:pic>
        <p:nvPicPr>
          <p:cNvPr id="5" name="Picture 4" descr="Logo&#10;&#10;Description automatically generated">
            <a:extLst>
              <a:ext uri="{FF2B5EF4-FFF2-40B4-BE49-F238E27FC236}">
                <a16:creationId xmlns:a16="http://schemas.microsoft.com/office/drawing/2014/main" id="{B69A86D5-BD29-4AEB-814D-6553A63DD7CC}"/>
              </a:ext>
            </a:extLst>
          </p:cNvPr>
          <p:cNvPicPr>
            <a:picLocks noChangeAspect="1"/>
          </p:cNvPicPr>
          <p:nvPr/>
        </p:nvPicPr>
        <p:blipFill>
          <a:blip r:embed="rId2"/>
          <a:stretch>
            <a:fillRect/>
          </a:stretch>
        </p:blipFill>
        <p:spPr>
          <a:xfrm>
            <a:off x="6770669" y="1417638"/>
            <a:ext cx="1972866" cy="1767688"/>
          </a:xfrm>
          <a:prstGeom prst="rect">
            <a:avLst/>
          </a:prstGeom>
        </p:spPr>
      </p:pic>
      <p:pic>
        <p:nvPicPr>
          <p:cNvPr id="7" name="Picture 6" descr="Logo&#10;&#10;Description automatically generated">
            <a:extLst>
              <a:ext uri="{FF2B5EF4-FFF2-40B4-BE49-F238E27FC236}">
                <a16:creationId xmlns:a16="http://schemas.microsoft.com/office/drawing/2014/main" id="{247E6B57-CEC1-49A8-AB3A-324469993E7B}"/>
              </a:ext>
            </a:extLst>
          </p:cNvPr>
          <p:cNvPicPr>
            <a:picLocks noChangeAspect="1"/>
          </p:cNvPicPr>
          <p:nvPr/>
        </p:nvPicPr>
        <p:blipFill>
          <a:blip r:embed="rId3"/>
          <a:stretch>
            <a:fillRect/>
          </a:stretch>
        </p:blipFill>
        <p:spPr>
          <a:xfrm>
            <a:off x="6413693" y="3672674"/>
            <a:ext cx="2594796" cy="1946097"/>
          </a:xfrm>
          <a:prstGeom prst="rect">
            <a:avLst/>
          </a:prstGeom>
        </p:spPr>
      </p:pic>
      <p:sp>
        <p:nvSpPr>
          <p:cNvPr id="8" name="Oval 7">
            <a:extLst>
              <a:ext uri="{FF2B5EF4-FFF2-40B4-BE49-F238E27FC236}">
                <a16:creationId xmlns:a16="http://schemas.microsoft.com/office/drawing/2014/main" id="{4CF04B02-5D2A-46EE-8D5E-A0A4D2C72785}"/>
              </a:ext>
            </a:extLst>
          </p:cNvPr>
          <p:cNvSpPr/>
          <p:nvPr/>
        </p:nvSpPr>
        <p:spPr>
          <a:xfrm>
            <a:off x="457199" y="3768046"/>
            <a:ext cx="5956493" cy="121492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262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F3B56-CB7A-43C9-96FA-834E4CFEBBF6}"/>
              </a:ext>
            </a:extLst>
          </p:cNvPr>
          <p:cNvSpPr>
            <a:spLocks noGrp="1"/>
          </p:cNvSpPr>
          <p:nvPr>
            <p:ph type="title"/>
          </p:nvPr>
        </p:nvSpPr>
        <p:spPr/>
        <p:txBody>
          <a:bodyPr>
            <a:normAutofit fontScale="90000"/>
          </a:bodyPr>
          <a:lstStyle/>
          <a:p>
            <a:r>
              <a:rPr lang="en-US" b="1" dirty="0">
                <a:solidFill>
                  <a:schemeClr val="tx2">
                    <a:lumMod val="75000"/>
                  </a:schemeClr>
                </a:solidFill>
                <a:latin typeface="Avenir Next LT Pro" panose="020B0504020202020204" pitchFamily="34" charset="0"/>
              </a:rPr>
              <a:t>EJ Mapping Tool Project Background</a:t>
            </a:r>
            <a:endParaRPr lang="en-US" dirty="0">
              <a:solidFill>
                <a:schemeClr val="tx2"/>
              </a:solidFill>
              <a:latin typeface="Avenir Next LT Pro" panose="020B0504020202020204" pitchFamily="34" charset="0"/>
            </a:endParaRPr>
          </a:p>
        </p:txBody>
      </p:sp>
      <p:sp>
        <p:nvSpPr>
          <p:cNvPr id="3" name="Content Placeholder 2">
            <a:extLst>
              <a:ext uri="{FF2B5EF4-FFF2-40B4-BE49-F238E27FC236}">
                <a16:creationId xmlns:a16="http://schemas.microsoft.com/office/drawing/2014/main" id="{E39F7BF6-698D-4E7C-903F-F38F33F6475A}"/>
              </a:ext>
            </a:extLst>
          </p:cNvPr>
          <p:cNvSpPr>
            <a:spLocks noGrp="1"/>
          </p:cNvSpPr>
          <p:nvPr>
            <p:ph idx="1"/>
          </p:nvPr>
        </p:nvSpPr>
        <p:spPr>
          <a:xfrm>
            <a:off x="297951" y="1417638"/>
            <a:ext cx="8712485" cy="4160633"/>
          </a:xfrm>
        </p:spPr>
        <p:txBody>
          <a:bodyPr>
            <a:normAutofit/>
          </a:bodyPr>
          <a:lstStyle/>
          <a:p>
            <a:pPr marL="0" indent="0">
              <a:buNone/>
            </a:pPr>
            <a:r>
              <a:rPr lang="en-US" sz="2800" dirty="0">
                <a:latin typeface="Avenir Next LT Pro" panose="020B0504020202020204" pitchFamily="34" charset="0"/>
              </a:rPr>
              <a:t>The primary role of the MTAC is to represent different interests that contribute to environmental justice including health, transportation, racial justice, education, and more, and to be partners in the refinement of the tool and its contents.</a:t>
            </a:r>
          </a:p>
          <a:p>
            <a:pPr marL="0" indent="0">
              <a:buNone/>
            </a:pPr>
            <a:endParaRPr lang="en-US" sz="2800" dirty="0">
              <a:latin typeface="Avenir Next LT Pro" panose="020B0504020202020204" pitchFamily="34" charset="0"/>
            </a:endParaRPr>
          </a:p>
          <a:p>
            <a:pPr marL="0" indent="0">
              <a:buNone/>
            </a:pPr>
            <a:r>
              <a:rPr lang="en-US" sz="2800" dirty="0">
                <a:latin typeface="Avenir Next LT Pro" panose="020B0504020202020204" pitchFamily="34" charset="0"/>
              </a:rPr>
              <a:t>This grant program will fund participation in the MTAC to increase access to this input process.</a:t>
            </a:r>
          </a:p>
        </p:txBody>
      </p:sp>
    </p:spTree>
    <p:extLst>
      <p:ext uri="{BB962C8B-B14F-4D97-AF65-F5344CB8AC3E}">
        <p14:creationId xmlns:p14="http://schemas.microsoft.com/office/powerpoint/2010/main" val="1561060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F3B56-CB7A-43C9-96FA-834E4CFEBBF6}"/>
              </a:ext>
            </a:extLst>
          </p:cNvPr>
          <p:cNvSpPr>
            <a:spLocks noGrp="1"/>
          </p:cNvSpPr>
          <p:nvPr>
            <p:ph type="title"/>
          </p:nvPr>
        </p:nvSpPr>
        <p:spPr>
          <a:xfrm>
            <a:off x="457200" y="274639"/>
            <a:ext cx="8229600" cy="675722"/>
          </a:xfrm>
        </p:spPr>
        <p:txBody>
          <a:bodyPr>
            <a:normAutofit/>
          </a:bodyPr>
          <a:lstStyle/>
          <a:p>
            <a:r>
              <a:rPr lang="en-US" sz="3200" b="1" dirty="0">
                <a:solidFill>
                  <a:schemeClr val="tx2">
                    <a:lumMod val="75000"/>
                  </a:schemeClr>
                </a:solidFill>
                <a:latin typeface="Avenir Next LT Pro" panose="020B0504020202020204" pitchFamily="34" charset="0"/>
              </a:rPr>
              <a:t>What Will MTAC Members Do?</a:t>
            </a:r>
            <a:endParaRPr lang="en-US" sz="3200" dirty="0">
              <a:solidFill>
                <a:schemeClr val="tx2"/>
              </a:solidFill>
              <a:latin typeface="Avenir Next LT Pro" panose="020B0504020202020204" pitchFamily="34" charset="0"/>
            </a:endParaRPr>
          </a:p>
        </p:txBody>
      </p:sp>
      <p:sp>
        <p:nvSpPr>
          <p:cNvPr id="3" name="Content Placeholder 2">
            <a:extLst>
              <a:ext uri="{FF2B5EF4-FFF2-40B4-BE49-F238E27FC236}">
                <a16:creationId xmlns:a16="http://schemas.microsoft.com/office/drawing/2014/main" id="{E39F7BF6-698D-4E7C-903F-F38F33F6475A}"/>
              </a:ext>
            </a:extLst>
          </p:cNvPr>
          <p:cNvSpPr>
            <a:spLocks noGrp="1"/>
          </p:cNvSpPr>
          <p:nvPr>
            <p:ph idx="1"/>
          </p:nvPr>
        </p:nvSpPr>
        <p:spPr>
          <a:xfrm>
            <a:off x="113016" y="1006868"/>
            <a:ext cx="8917968" cy="5208997"/>
          </a:xfrm>
        </p:spPr>
        <p:txBody>
          <a:bodyPr>
            <a:noAutofit/>
          </a:bodyPr>
          <a:lstStyle/>
          <a:p>
            <a:pPr marL="0" indent="0">
              <a:buNone/>
            </a:pPr>
            <a:r>
              <a:rPr lang="en-US" sz="2200" dirty="0">
                <a:latin typeface="Avenir Next LT Pro" panose="020B0504020202020204" pitchFamily="34" charset="0"/>
              </a:rPr>
              <a:t>Each MTAC member will… </a:t>
            </a:r>
          </a:p>
          <a:p>
            <a:r>
              <a:rPr lang="en-US" sz="2200" dirty="0">
                <a:latin typeface="Avenir Next LT Pro" panose="020B0504020202020204" pitchFamily="34" charset="0"/>
              </a:rPr>
              <a:t>Watch introductory webinar on EJ mapping tool project.</a:t>
            </a:r>
          </a:p>
          <a:p>
            <a:r>
              <a:rPr lang="en-US" sz="2200" dirty="0">
                <a:latin typeface="Avenir Next LT Pro" panose="020B0504020202020204" pitchFamily="34" charset="0"/>
              </a:rPr>
              <a:t>Attend five virtual meetings (about 2 hours each) between January – June 2023. </a:t>
            </a:r>
          </a:p>
          <a:p>
            <a:r>
              <a:rPr lang="en-US" sz="2200" dirty="0">
                <a:latin typeface="Avenir Next LT Pro" panose="020B0504020202020204" pitchFamily="34" charset="0"/>
              </a:rPr>
              <a:t>Review meeting materials (draft forum agendas, latest EJ Map Viewer version), to be distributed in advance of meetings).</a:t>
            </a:r>
            <a:endParaRPr lang="en-US" sz="2200" dirty="0">
              <a:highlight>
                <a:srgbClr val="FFFF00"/>
              </a:highlight>
              <a:latin typeface="Avenir Next LT Pro" panose="020B0504020202020204" pitchFamily="34" charset="0"/>
            </a:endParaRPr>
          </a:p>
          <a:p>
            <a:r>
              <a:rPr lang="en-US" sz="2200" dirty="0">
                <a:latin typeface="Avenir Next LT Pro" panose="020B0504020202020204" pitchFamily="34" charset="0"/>
              </a:rPr>
              <a:t>Attend a regional forum in early 2023 (choose from multiple dates/locations; mileage reimbursed).</a:t>
            </a:r>
          </a:p>
          <a:p>
            <a:r>
              <a:rPr lang="en-US" sz="2200" dirty="0">
                <a:latin typeface="Avenir Next LT Pro" panose="020B0504020202020204" pitchFamily="34" charset="0"/>
              </a:rPr>
              <a:t>Attend public meeting/launch and offer comments in August 2023. </a:t>
            </a:r>
          </a:p>
          <a:p>
            <a:r>
              <a:rPr lang="en-US" sz="2200" dirty="0">
                <a:latin typeface="Avenir Next LT Pro" panose="020B0504020202020204" pitchFamily="34" charset="0"/>
              </a:rPr>
              <a:t>Short project/participation evaluation mid-way through (April 2023) and at the end of the project (August 2023).</a:t>
            </a:r>
          </a:p>
          <a:p>
            <a:pPr marL="0" indent="0">
              <a:buNone/>
            </a:pPr>
            <a:endParaRPr lang="en-US" sz="1400" dirty="0">
              <a:latin typeface="Avenir Next LT Pro" panose="020B0504020202020204" pitchFamily="34" charset="0"/>
            </a:endParaRPr>
          </a:p>
        </p:txBody>
      </p:sp>
    </p:spTree>
    <p:extLst>
      <p:ext uri="{BB962C8B-B14F-4D97-AF65-F5344CB8AC3E}">
        <p14:creationId xmlns:p14="http://schemas.microsoft.com/office/powerpoint/2010/main" val="3887569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59572"/>
            <a:ext cx="8401665" cy="779035"/>
          </a:xfrm>
        </p:spPr>
        <p:txBody>
          <a:bodyPr>
            <a:normAutofit fontScale="90000"/>
          </a:bodyPr>
          <a:lstStyle/>
          <a:p>
            <a:pPr algn="l"/>
            <a:r>
              <a:rPr lang="en-US" b="1" dirty="0">
                <a:solidFill>
                  <a:schemeClr val="tx2">
                    <a:lumMod val="75000"/>
                  </a:schemeClr>
                </a:solidFill>
                <a:latin typeface="Avenir Next LT Pro" panose="020B0504020202020204" pitchFamily="34" charset="0"/>
              </a:rPr>
              <a:t>Option 1: Applying as an Individual</a:t>
            </a:r>
            <a:br>
              <a:rPr lang="en-US" b="1" dirty="0">
                <a:solidFill>
                  <a:schemeClr val="tx2">
                    <a:lumMod val="75000"/>
                  </a:schemeClr>
                </a:solidFill>
                <a:latin typeface="Abadi" panose="020B0604020104020204" pitchFamily="34" charset="0"/>
              </a:rPr>
            </a:br>
            <a:endParaRPr lang="en-US" b="1" dirty="0">
              <a:solidFill>
                <a:schemeClr val="tx2">
                  <a:lumMod val="75000"/>
                </a:schemeClr>
              </a:solidFill>
              <a:latin typeface="Abadi" panose="020B0604020104020204" pitchFamily="34" charset="0"/>
            </a:endParaRPr>
          </a:p>
        </p:txBody>
      </p:sp>
      <p:sp>
        <p:nvSpPr>
          <p:cNvPr id="3" name="Content Placeholder 2"/>
          <p:cNvSpPr>
            <a:spLocks noGrp="1"/>
          </p:cNvSpPr>
          <p:nvPr>
            <p:ph idx="1"/>
          </p:nvPr>
        </p:nvSpPr>
        <p:spPr>
          <a:xfrm>
            <a:off x="164387" y="1037690"/>
            <a:ext cx="8774130" cy="4581703"/>
          </a:xfrm>
        </p:spPr>
        <p:txBody>
          <a:bodyPr>
            <a:noAutofit/>
          </a:bodyPr>
          <a:lstStyle/>
          <a:p>
            <a:pPr marL="0" indent="0">
              <a:buNone/>
            </a:pPr>
            <a:r>
              <a:rPr lang="en-US" sz="2200" b="1" dirty="0">
                <a:latin typeface="Avenir Next LT Pro" panose="020B0504020202020204" pitchFamily="34" charset="0"/>
              </a:rPr>
              <a:t>Who should apply? </a:t>
            </a:r>
          </a:p>
          <a:p>
            <a:pPr marL="0" indent="0">
              <a:buNone/>
            </a:pPr>
            <a:r>
              <a:rPr lang="en-US" sz="2200" dirty="0">
                <a:latin typeface="Avenir Next LT Pro" panose="020B0504020202020204" pitchFamily="34" charset="0"/>
              </a:rPr>
              <a:t>Individuals with </a:t>
            </a:r>
            <a:r>
              <a:rPr lang="en-US" sz="2200" i="1" dirty="0">
                <a:latin typeface="Avenir Next LT Pro" panose="020B0504020202020204" pitchFamily="34" charset="0"/>
              </a:rPr>
              <a:t>lived experience </a:t>
            </a:r>
            <a:r>
              <a:rPr lang="en-US" sz="2200" dirty="0">
                <a:latin typeface="Avenir Next LT Pro" panose="020B0504020202020204" pitchFamily="34" charset="0"/>
              </a:rPr>
              <a:t>— in other words, individuals who have lived / are living with the issues the community is focusing on and who may have insight to offer about the system as it is experienced by consumers. These individuals will have:</a:t>
            </a:r>
          </a:p>
          <a:p>
            <a:r>
              <a:rPr lang="en-US" sz="2200" dirty="0">
                <a:latin typeface="Avenir Next LT Pro" panose="020B0504020202020204" pitchFamily="34" charset="0"/>
              </a:rPr>
              <a:t>Expertise that doesn’t come from training or formal education.</a:t>
            </a:r>
          </a:p>
          <a:p>
            <a:r>
              <a:rPr lang="en-US" sz="2200" dirty="0">
                <a:latin typeface="Avenir Next LT Pro" panose="020B0504020202020204" pitchFamily="34" charset="0"/>
              </a:rPr>
              <a:t>Knowledge from an experience with an issue or challenge.</a:t>
            </a:r>
          </a:p>
          <a:p>
            <a:r>
              <a:rPr lang="en-US" sz="2200" dirty="0">
                <a:latin typeface="Avenir Next LT Pro" panose="020B0504020202020204" pitchFamily="34" charset="0"/>
              </a:rPr>
              <a:t>Direct experience with a system, process, or issue, or trying to engage with a resource; and awareness of what works, what doesn’t work, and what resources (formal or informal) are available in the community.</a:t>
            </a:r>
          </a:p>
        </p:txBody>
      </p:sp>
    </p:spTree>
    <p:extLst>
      <p:ext uri="{BB962C8B-B14F-4D97-AF65-F5344CB8AC3E}">
        <p14:creationId xmlns:p14="http://schemas.microsoft.com/office/powerpoint/2010/main" val="739642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81D7189-23D4-472E-A2D0-265043F9EE43}"/>
              </a:ext>
            </a:extLst>
          </p:cNvPr>
          <p:cNvSpPr txBox="1"/>
          <p:nvPr/>
        </p:nvSpPr>
        <p:spPr>
          <a:xfrm>
            <a:off x="1203457" y="3548653"/>
            <a:ext cx="1469573" cy="461665"/>
          </a:xfrm>
          <a:prstGeom prst="rect">
            <a:avLst/>
          </a:prstGeom>
          <a:noFill/>
        </p:spPr>
        <p:txBody>
          <a:bodyPr wrap="square" rtlCol="0">
            <a:spAutoFit/>
          </a:bodyPr>
          <a:lstStyle/>
          <a:p>
            <a:r>
              <a:rPr lang="en-US" sz="1200" dirty="0">
                <a:solidFill>
                  <a:schemeClr val="bg1"/>
                </a:solidFill>
              </a:rPr>
              <a:t>Sustained Engagement</a:t>
            </a:r>
          </a:p>
        </p:txBody>
      </p:sp>
      <p:sp>
        <p:nvSpPr>
          <p:cNvPr id="26" name="Content Placeholder 2">
            <a:extLst>
              <a:ext uri="{FF2B5EF4-FFF2-40B4-BE49-F238E27FC236}">
                <a16:creationId xmlns:a16="http://schemas.microsoft.com/office/drawing/2014/main" id="{F8A1BDA7-3C03-4A20-9720-17A6A027780A}"/>
              </a:ext>
            </a:extLst>
          </p:cNvPr>
          <p:cNvSpPr txBox="1">
            <a:spLocks/>
          </p:cNvSpPr>
          <p:nvPr/>
        </p:nvSpPr>
        <p:spPr>
          <a:xfrm>
            <a:off x="299069" y="412843"/>
            <a:ext cx="8229600" cy="416063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1"/>
            <a:r>
              <a:rPr lang="en-US" sz="2400" dirty="0">
                <a:latin typeface="Abadi" panose="020B0604020104020204" pitchFamily="34" charset="0"/>
              </a:rPr>
              <a:t>  </a:t>
            </a:r>
          </a:p>
        </p:txBody>
      </p:sp>
      <p:sp>
        <p:nvSpPr>
          <p:cNvPr id="29" name="TextBox 28">
            <a:extLst>
              <a:ext uri="{FF2B5EF4-FFF2-40B4-BE49-F238E27FC236}">
                <a16:creationId xmlns:a16="http://schemas.microsoft.com/office/drawing/2014/main" id="{98DAA237-EF84-433F-B200-3CFCC29BC7A3}"/>
              </a:ext>
            </a:extLst>
          </p:cNvPr>
          <p:cNvSpPr txBox="1"/>
          <p:nvPr/>
        </p:nvSpPr>
        <p:spPr>
          <a:xfrm>
            <a:off x="154112" y="791110"/>
            <a:ext cx="8856324" cy="5262979"/>
          </a:xfrm>
          <a:prstGeom prst="rect">
            <a:avLst/>
          </a:prstGeom>
          <a:noFill/>
        </p:spPr>
        <p:txBody>
          <a:bodyPr wrap="square">
            <a:spAutoFit/>
          </a:bodyPr>
          <a:lstStyle/>
          <a:p>
            <a:pPr algn="l"/>
            <a:r>
              <a:rPr lang="en-US" sz="2200" b="1" dirty="0">
                <a:solidFill>
                  <a:srgbClr val="000000"/>
                </a:solidFill>
                <a:latin typeface="Avenir Next LT Pro" panose="020B0504020202020204" pitchFamily="34" charset="0"/>
              </a:rPr>
              <a:t>Who should apply? </a:t>
            </a:r>
          </a:p>
          <a:p>
            <a:pPr algn="l"/>
            <a:r>
              <a:rPr lang="en-US" sz="2200" dirty="0">
                <a:solidFill>
                  <a:srgbClr val="000000"/>
                </a:solidFill>
                <a:latin typeface="Avenir Next LT Pro" panose="020B0504020202020204" pitchFamily="34" charset="0"/>
              </a:rPr>
              <a:t>Community-Based Organization (CBO) – For purposes of this solicitation, a </a:t>
            </a:r>
            <a:r>
              <a:rPr lang="en-US" sz="2200" i="1" dirty="0">
                <a:solidFill>
                  <a:srgbClr val="000000"/>
                </a:solidFill>
                <a:latin typeface="Avenir Next LT Pro" panose="020B0504020202020204" pitchFamily="34" charset="0"/>
              </a:rPr>
              <a:t>community-based organization </a:t>
            </a:r>
            <a:r>
              <a:rPr lang="en-US" sz="2200" dirty="0">
                <a:solidFill>
                  <a:srgbClr val="000000"/>
                </a:solidFill>
                <a:latin typeface="Avenir Next LT Pro" panose="020B0504020202020204" pitchFamily="34" charset="0"/>
              </a:rPr>
              <a:t>refers to a private, non-profit (incorporated or unincorporated) or for-profit organization that is aimed at making desired improvements to a community's social health, well-being, and overall functioning, that is is representative of a community or significant segments of a community; and that provides services to individuals in the community based on input from community members. </a:t>
            </a:r>
          </a:p>
          <a:p>
            <a:pPr algn="l"/>
            <a:endParaRPr lang="en-US" sz="1400" dirty="0">
              <a:solidFill>
                <a:srgbClr val="000000"/>
              </a:solidFill>
              <a:latin typeface="Avenir Next LT Pro" panose="020B0504020202020204" pitchFamily="34" charset="0"/>
            </a:endParaRPr>
          </a:p>
          <a:p>
            <a:pPr algn="l"/>
            <a:r>
              <a:rPr lang="en-US" sz="2200" dirty="0">
                <a:solidFill>
                  <a:srgbClr val="000000"/>
                </a:solidFill>
                <a:latin typeface="Avenir Next LT Pro" panose="020B0504020202020204" pitchFamily="34" charset="0"/>
              </a:rPr>
              <a:t>CBOs could be 501(c)3 organizations, religious organizations, neighborhood groups, and other non-governmental organizations. </a:t>
            </a:r>
          </a:p>
          <a:p>
            <a:pPr algn="l"/>
            <a:endParaRPr lang="en-US" sz="1400" dirty="0">
              <a:solidFill>
                <a:srgbClr val="000000"/>
              </a:solidFill>
              <a:latin typeface="Avenir Next LT Pro" panose="020B0504020202020204" pitchFamily="34" charset="0"/>
            </a:endParaRPr>
          </a:p>
          <a:p>
            <a:pPr algn="l"/>
            <a:r>
              <a:rPr lang="en-US" sz="2200" dirty="0">
                <a:solidFill>
                  <a:srgbClr val="000000"/>
                </a:solidFill>
                <a:latin typeface="Avenir Next LT Pro" panose="020B0504020202020204" pitchFamily="34" charset="0"/>
              </a:rPr>
              <a:t>CBOs will need to nominate a representative to participate. The same representative should attend all MTAC meetings.</a:t>
            </a:r>
          </a:p>
          <a:p>
            <a:pPr algn="l"/>
            <a:endParaRPr lang="en-US" sz="2200" dirty="0">
              <a:solidFill>
                <a:srgbClr val="000000"/>
              </a:solidFill>
              <a:highlight>
                <a:srgbClr val="FFFF00"/>
              </a:highlight>
              <a:latin typeface="Avenir Next LT Pro" panose="020B0504020202020204" pitchFamily="34" charset="0"/>
            </a:endParaRPr>
          </a:p>
        </p:txBody>
      </p:sp>
      <p:sp>
        <p:nvSpPr>
          <p:cNvPr id="31" name="Title 1">
            <a:extLst>
              <a:ext uri="{FF2B5EF4-FFF2-40B4-BE49-F238E27FC236}">
                <a16:creationId xmlns:a16="http://schemas.microsoft.com/office/drawing/2014/main" id="{405501A3-0025-4122-9184-75B322604EB0}"/>
              </a:ext>
            </a:extLst>
          </p:cNvPr>
          <p:cNvSpPr txBox="1">
            <a:spLocks/>
          </p:cNvSpPr>
          <p:nvPr/>
        </p:nvSpPr>
        <p:spPr>
          <a:xfrm>
            <a:off x="428418" y="134473"/>
            <a:ext cx="8229600" cy="65663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pPr algn="l"/>
            <a:r>
              <a:rPr lang="en-US" sz="3200" b="1" dirty="0">
                <a:solidFill>
                  <a:schemeClr val="tx2">
                    <a:lumMod val="75000"/>
                  </a:schemeClr>
                </a:solidFill>
                <a:latin typeface="Avenir Next LT Pro" panose="020B0504020202020204" pitchFamily="34" charset="0"/>
              </a:rPr>
              <a:t>Option 2: Applying as an Organization</a:t>
            </a:r>
          </a:p>
        </p:txBody>
      </p:sp>
    </p:spTree>
    <p:extLst>
      <p:ext uri="{BB962C8B-B14F-4D97-AF65-F5344CB8AC3E}">
        <p14:creationId xmlns:p14="http://schemas.microsoft.com/office/powerpoint/2010/main" val="1250176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35F4452-BB15-D44C-8771-843CA8CA88E7}"/>
              </a:ext>
            </a:extLst>
          </p:cNvPr>
          <p:cNvSpPr txBox="1">
            <a:spLocks noGrp="1"/>
          </p:cNvSpPr>
          <p:nvPr>
            <p:ph idx="1"/>
          </p:nvPr>
        </p:nvSpPr>
        <p:spPr>
          <a:xfrm>
            <a:off x="288758" y="832396"/>
            <a:ext cx="8566484" cy="1692771"/>
          </a:xfrm>
          <a:prstGeom prst="rect">
            <a:avLst/>
          </a:prstGeom>
          <a:noFill/>
        </p:spPr>
        <p:txBody>
          <a:bodyPr wrap="square">
            <a:spAutoFit/>
          </a:bodyPr>
          <a:lstStyle/>
          <a:p>
            <a:r>
              <a:rPr lang="en-US" sz="2000" dirty="0">
                <a:solidFill>
                  <a:srgbClr val="000000"/>
                </a:solidFill>
                <a:latin typeface="Avenir Next LT Pro" panose="020B0504020202020204" pitchFamily="34" charset="0"/>
              </a:rPr>
              <a:t>Download and fill in the application form (</a:t>
            </a:r>
            <a:r>
              <a:rPr lang="en-US" sz="2000" dirty="0">
                <a:latin typeface="Avenir Next LT Pro" panose="020B0504020202020204" pitchFamily="34" charset="0"/>
              </a:rPr>
              <a:t>including contact information as well as brief answers about relevant experience for this project) and email as a PDF to </a:t>
            </a:r>
            <a:r>
              <a:rPr lang="en-US" sz="2000" dirty="0">
                <a:latin typeface="Avenir Next LT Pro" panose="020B0504020202020204" pitchFamily="34" charset="0"/>
                <a:hlinkClick r:id="rId3"/>
              </a:rPr>
              <a:t>circa@uconn.edu</a:t>
            </a:r>
            <a:r>
              <a:rPr lang="en-US" sz="2000" dirty="0">
                <a:latin typeface="Avenir Next LT Pro" panose="020B0504020202020204" pitchFamily="34" charset="0"/>
              </a:rPr>
              <a:t> </a:t>
            </a:r>
          </a:p>
          <a:p>
            <a:r>
              <a:rPr lang="en-US" sz="2000" dirty="0">
                <a:latin typeface="Avenir Next LT Pro" panose="020B0504020202020204" pitchFamily="34" charset="0"/>
              </a:rPr>
              <a:t>Organizations will also need to attach a brief letter of support from the organization’s leadership.  </a:t>
            </a:r>
          </a:p>
        </p:txBody>
      </p:sp>
      <p:sp>
        <p:nvSpPr>
          <p:cNvPr id="5" name="Title 1">
            <a:extLst>
              <a:ext uri="{FF2B5EF4-FFF2-40B4-BE49-F238E27FC236}">
                <a16:creationId xmlns:a16="http://schemas.microsoft.com/office/drawing/2014/main" id="{23459068-65C3-CE48-9A79-7EFF421B692C}"/>
              </a:ext>
            </a:extLst>
          </p:cNvPr>
          <p:cNvSpPr txBox="1">
            <a:spLocks/>
          </p:cNvSpPr>
          <p:nvPr/>
        </p:nvSpPr>
        <p:spPr>
          <a:xfrm>
            <a:off x="288758" y="247702"/>
            <a:ext cx="7975600" cy="63414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pPr algn="l"/>
            <a:r>
              <a:rPr lang="en-US" sz="3200" b="1" dirty="0">
                <a:solidFill>
                  <a:schemeClr val="tx2">
                    <a:lumMod val="75000"/>
                  </a:schemeClr>
                </a:solidFill>
                <a:latin typeface="Avenir Next LT Pro" panose="020B0504020202020204" pitchFamily="34" charset="0"/>
              </a:rPr>
              <a:t>How to Apply</a:t>
            </a:r>
          </a:p>
        </p:txBody>
      </p:sp>
      <p:sp>
        <p:nvSpPr>
          <p:cNvPr id="3" name="TextBox 2">
            <a:extLst>
              <a:ext uri="{FF2B5EF4-FFF2-40B4-BE49-F238E27FC236}">
                <a16:creationId xmlns:a16="http://schemas.microsoft.com/office/drawing/2014/main" id="{2BA580B5-6530-434F-9B52-2B41CA41CD68}"/>
              </a:ext>
            </a:extLst>
          </p:cNvPr>
          <p:cNvSpPr txBox="1"/>
          <p:nvPr/>
        </p:nvSpPr>
        <p:spPr>
          <a:xfrm>
            <a:off x="4193651" y="247702"/>
            <a:ext cx="4578684" cy="461665"/>
          </a:xfrm>
          <a:prstGeom prst="rect">
            <a:avLst/>
          </a:prstGeom>
          <a:noFill/>
          <a:ln w="38100">
            <a:solidFill>
              <a:schemeClr val="tx2"/>
            </a:solidFill>
          </a:ln>
        </p:spPr>
        <p:txBody>
          <a:bodyPr wrap="square" rtlCol="0">
            <a:spAutoFit/>
          </a:bodyPr>
          <a:lstStyle/>
          <a:p>
            <a:r>
              <a:rPr lang="en-US" sz="2400" b="1" dirty="0">
                <a:latin typeface="Avenir Next LT Pro" panose="020B0504020202020204" pitchFamily="34" charset="0"/>
              </a:rPr>
              <a:t>Deadline: October 12 at 5pm </a:t>
            </a:r>
          </a:p>
        </p:txBody>
      </p:sp>
      <p:pic>
        <p:nvPicPr>
          <p:cNvPr id="9" name="Picture 8" descr="Graphical user interface, text&#10;&#10;Description automatically generated">
            <a:extLst>
              <a:ext uri="{FF2B5EF4-FFF2-40B4-BE49-F238E27FC236}">
                <a16:creationId xmlns:a16="http://schemas.microsoft.com/office/drawing/2014/main" id="{D1CC441B-9C48-4B21-9EBA-F327EF5CF598}"/>
              </a:ext>
            </a:extLst>
          </p:cNvPr>
          <p:cNvPicPr>
            <a:picLocks noChangeAspect="1"/>
          </p:cNvPicPr>
          <p:nvPr/>
        </p:nvPicPr>
        <p:blipFill>
          <a:blip r:embed="rId4"/>
          <a:stretch>
            <a:fillRect/>
          </a:stretch>
        </p:blipFill>
        <p:spPr>
          <a:xfrm>
            <a:off x="2560145" y="2525167"/>
            <a:ext cx="6583856" cy="4332833"/>
          </a:xfrm>
          <a:prstGeom prst="rect">
            <a:avLst/>
          </a:prstGeom>
        </p:spPr>
      </p:pic>
      <p:sp>
        <p:nvSpPr>
          <p:cNvPr id="10" name="TextBox 9">
            <a:extLst>
              <a:ext uri="{FF2B5EF4-FFF2-40B4-BE49-F238E27FC236}">
                <a16:creationId xmlns:a16="http://schemas.microsoft.com/office/drawing/2014/main" id="{60A56870-25F0-4097-A20B-4561F968EA6D}"/>
              </a:ext>
            </a:extLst>
          </p:cNvPr>
          <p:cNvSpPr txBox="1"/>
          <p:nvPr/>
        </p:nvSpPr>
        <p:spPr>
          <a:xfrm>
            <a:off x="0" y="3491254"/>
            <a:ext cx="2703605" cy="1200329"/>
          </a:xfrm>
          <a:prstGeom prst="rect">
            <a:avLst/>
          </a:prstGeom>
          <a:noFill/>
        </p:spPr>
        <p:txBody>
          <a:bodyPr wrap="square" rtlCol="0">
            <a:spAutoFit/>
          </a:bodyPr>
          <a:lstStyle/>
          <a:p>
            <a:r>
              <a:rPr lang="en-US" dirty="0">
                <a:latin typeface="Avenir Next LT Pro" panose="020B0504020202020204" pitchFamily="34" charset="0"/>
                <a:hlinkClick r:id="rId5"/>
              </a:rPr>
              <a:t>https://circa.uconn.edu/mapping-tool-advisory-committee-applications-open/</a:t>
            </a:r>
            <a:r>
              <a:rPr lang="en-US" dirty="0">
                <a:latin typeface="Avenir Next LT Pro" panose="020B0504020202020204" pitchFamily="34" charset="0"/>
              </a:rPr>
              <a:t> </a:t>
            </a:r>
          </a:p>
        </p:txBody>
      </p:sp>
      <p:sp>
        <p:nvSpPr>
          <p:cNvPr id="12" name="Oval 11">
            <a:extLst>
              <a:ext uri="{FF2B5EF4-FFF2-40B4-BE49-F238E27FC236}">
                <a16:creationId xmlns:a16="http://schemas.microsoft.com/office/drawing/2014/main" id="{94C425EC-8093-4BA7-AA10-9E041F535F7E}"/>
              </a:ext>
            </a:extLst>
          </p:cNvPr>
          <p:cNvSpPr/>
          <p:nvPr/>
        </p:nvSpPr>
        <p:spPr>
          <a:xfrm>
            <a:off x="5085708" y="5229546"/>
            <a:ext cx="1808251" cy="1181528"/>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467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A674AC-580B-B647-B812-D959C6B02489}"/>
              </a:ext>
            </a:extLst>
          </p:cNvPr>
          <p:cNvSpPr txBox="1">
            <a:spLocks/>
          </p:cNvSpPr>
          <p:nvPr/>
        </p:nvSpPr>
        <p:spPr>
          <a:xfrm>
            <a:off x="292813" y="112132"/>
            <a:ext cx="8175523" cy="51459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pPr algn="l"/>
            <a:r>
              <a:rPr lang="en-US" sz="3200" b="1" dirty="0">
                <a:solidFill>
                  <a:schemeClr val="tx2">
                    <a:lumMod val="75000"/>
                  </a:schemeClr>
                </a:solidFill>
                <a:latin typeface="Avenir Next LT Pro" panose="020B0504020202020204" pitchFamily="34" charset="0"/>
              </a:rPr>
              <a:t>Required Information</a:t>
            </a:r>
          </a:p>
        </p:txBody>
      </p:sp>
      <p:sp>
        <p:nvSpPr>
          <p:cNvPr id="6" name="Content Placeholder 5">
            <a:extLst>
              <a:ext uri="{FF2B5EF4-FFF2-40B4-BE49-F238E27FC236}">
                <a16:creationId xmlns:a16="http://schemas.microsoft.com/office/drawing/2014/main" id="{6C4BAA11-19ED-604A-A09E-8F014BCAAE7B}"/>
              </a:ext>
            </a:extLst>
          </p:cNvPr>
          <p:cNvSpPr>
            <a:spLocks noGrp="1"/>
          </p:cNvSpPr>
          <p:nvPr>
            <p:ph idx="1"/>
          </p:nvPr>
        </p:nvSpPr>
        <p:spPr>
          <a:xfrm>
            <a:off x="133564" y="732981"/>
            <a:ext cx="9010436" cy="5297950"/>
          </a:xfrm>
        </p:spPr>
        <p:txBody>
          <a:bodyPr>
            <a:normAutofit fontScale="62500" lnSpcReduction="20000"/>
          </a:bodyPr>
          <a:lstStyle/>
          <a:p>
            <a:pPr marL="0" indent="0">
              <a:buNone/>
            </a:pPr>
            <a:r>
              <a:rPr lang="en-US" sz="2900" b="1" dirty="0">
                <a:latin typeface="Avenir Next LT Pro" panose="020B0504020202020204" pitchFamily="34" charset="0"/>
              </a:rPr>
              <a:t>For organizations: </a:t>
            </a:r>
          </a:p>
          <a:p>
            <a:r>
              <a:rPr lang="en-US" sz="2900" dirty="0">
                <a:latin typeface="Avenir Next LT Pro" panose="020B0504020202020204" pitchFamily="34" charset="0"/>
              </a:rPr>
              <a:t>Short letter of support from your organization’s leadership that clearly states who would represent the organization and that they would be available for the scope of work.</a:t>
            </a:r>
          </a:p>
          <a:p>
            <a:r>
              <a:rPr lang="en-US" sz="2900" dirty="0">
                <a:latin typeface="Avenir Next LT Pro" panose="020B0504020202020204" pitchFamily="34" charset="0"/>
              </a:rPr>
              <a:t>Description or screenshot of your organization’s mission or activities that demonstrate your commitment to environmental justice (1 paragraph)</a:t>
            </a:r>
          </a:p>
          <a:p>
            <a:r>
              <a:rPr lang="en-US" sz="2900" dirty="0">
                <a:latin typeface="Avenir Next LT Pro" panose="020B0504020202020204" pitchFamily="34" charset="0"/>
              </a:rPr>
              <a:t>Description of why the proposed person is the best representative for your organization (1 paragraph) </a:t>
            </a:r>
          </a:p>
          <a:p>
            <a:r>
              <a:rPr lang="en-US" sz="2900" dirty="0">
                <a:latin typeface="Avenir Next LT Pro" panose="020B0504020202020204" pitchFamily="34" charset="0"/>
              </a:rPr>
              <a:t>Description of how your organization can inform the EJ Map (1-3 paragraphs)</a:t>
            </a:r>
          </a:p>
          <a:p>
            <a:r>
              <a:rPr lang="en-US" sz="2900" dirty="0">
                <a:latin typeface="Avenir Next LT Pro" panose="020B0504020202020204" pitchFamily="34" charset="0"/>
              </a:rPr>
              <a:t>Description of how your organization’s participation could benefit your organization, either during or after the project period (1-3 paragraphs)</a:t>
            </a:r>
          </a:p>
          <a:p>
            <a:pPr marL="0" indent="0">
              <a:buNone/>
            </a:pPr>
            <a:r>
              <a:rPr lang="en-US" sz="2900" dirty="0">
                <a:latin typeface="Avenir Next LT Pro" panose="020B0504020202020204" pitchFamily="34" charset="0"/>
              </a:rPr>
              <a:t> </a:t>
            </a:r>
          </a:p>
          <a:p>
            <a:pPr marL="0" indent="0">
              <a:buNone/>
            </a:pPr>
            <a:r>
              <a:rPr lang="en-US" sz="2900" b="1" dirty="0">
                <a:latin typeface="Avenir Next LT Pro" panose="020B0504020202020204" pitchFamily="34" charset="0"/>
              </a:rPr>
              <a:t>For individuals: </a:t>
            </a:r>
          </a:p>
          <a:p>
            <a:r>
              <a:rPr lang="en-US" sz="2900" dirty="0">
                <a:latin typeface="Avenir Next LT Pro" panose="020B0504020202020204" pitchFamily="34" charset="0"/>
              </a:rPr>
              <a:t>Short statement of commitment that you would be available for the scope of work </a:t>
            </a:r>
          </a:p>
          <a:p>
            <a:r>
              <a:rPr lang="en-US" sz="2900" dirty="0">
                <a:latin typeface="Avenir Next LT Pro" panose="020B0504020202020204" pitchFamily="34" charset="0"/>
              </a:rPr>
              <a:t>Description of your lived experience and/or expertise in environmental justice or related advocacy efforts (housing, transportation, health)  (1-2 paragraph) </a:t>
            </a:r>
          </a:p>
          <a:p>
            <a:r>
              <a:rPr lang="en-US" sz="2900" dirty="0">
                <a:latin typeface="Avenir Next LT Pro" panose="020B0504020202020204" pitchFamily="34" charset="0"/>
              </a:rPr>
              <a:t>Description of how your experience and/or expertise can inform the EJ Map (1-3 paragraphs)</a:t>
            </a:r>
          </a:p>
          <a:p>
            <a:r>
              <a:rPr lang="en-US" sz="2900" dirty="0">
                <a:latin typeface="Avenir Next LT Pro" panose="020B0504020202020204" pitchFamily="34" charset="0"/>
              </a:rPr>
              <a:t>Description of how your participation could benefit your efforts towards environmental justice, either during or after the project period (1-3 paragraphs)</a:t>
            </a:r>
          </a:p>
          <a:p>
            <a:pPr marL="0" indent="0">
              <a:buNone/>
            </a:pPr>
            <a:endParaRPr lang="en-US" sz="2400" dirty="0">
              <a:highlight>
                <a:srgbClr val="FFFF00"/>
              </a:highlight>
              <a:latin typeface="Avenir Next LT Pro" panose="020B0504020202020204" pitchFamily="34" charset="0"/>
            </a:endParaRPr>
          </a:p>
        </p:txBody>
      </p:sp>
    </p:spTree>
    <p:extLst>
      <p:ext uri="{BB962C8B-B14F-4D97-AF65-F5344CB8AC3E}">
        <p14:creationId xmlns:p14="http://schemas.microsoft.com/office/powerpoint/2010/main" val="1255759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C07FBD6-2597-47CA-B10C-891B24290C9E}"/>
              </a:ext>
            </a:extLst>
          </p:cNvPr>
          <p:cNvGraphicFramePr>
            <a:graphicFrameLocks noGrp="1"/>
          </p:cNvGraphicFramePr>
          <p:nvPr>
            <p:extLst>
              <p:ext uri="{D42A27DB-BD31-4B8C-83A1-F6EECF244321}">
                <p14:modId xmlns:p14="http://schemas.microsoft.com/office/powerpoint/2010/main" val="75541968"/>
              </p:ext>
            </p:extLst>
          </p:nvPr>
        </p:nvGraphicFramePr>
        <p:xfrm>
          <a:off x="1" y="0"/>
          <a:ext cx="9143999" cy="5944685"/>
        </p:xfrm>
        <a:graphic>
          <a:graphicData uri="http://schemas.openxmlformats.org/drawingml/2006/table">
            <a:tbl>
              <a:tblPr bandRow="1">
                <a:tableStyleId>{BC89EF96-8CEA-46FF-86C4-4CE0E7609802}</a:tableStyleId>
              </a:tblPr>
              <a:tblGrid>
                <a:gridCol w="8146857">
                  <a:extLst>
                    <a:ext uri="{9D8B030D-6E8A-4147-A177-3AD203B41FA5}">
                      <a16:colId xmlns:a16="http://schemas.microsoft.com/office/drawing/2014/main" val="1694964223"/>
                    </a:ext>
                  </a:extLst>
                </a:gridCol>
                <a:gridCol w="997142">
                  <a:extLst>
                    <a:ext uri="{9D8B030D-6E8A-4147-A177-3AD203B41FA5}">
                      <a16:colId xmlns:a16="http://schemas.microsoft.com/office/drawing/2014/main" val="3510474494"/>
                    </a:ext>
                  </a:extLst>
                </a:gridCol>
              </a:tblGrid>
              <a:tr h="388579">
                <a:tc>
                  <a:txBody>
                    <a:bodyPr/>
                    <a:lstStyle/>
                    <a:p>
                      <a:pPr algn="ctr" rtl="0" fontAlgn="t">
                        <a:spcBef>
                          <a:spcPts val="0"/>
                        </a:spcBef>
                        <a:spcAft>
                          <a:spcPts val="0"/>
                        </a:spcAft>
                      </a:pPr>
                      <a:r>
                        <a:rPr lang="en-US" sz="1600" b="1" u="none" strike="noStrike" dirty="0">
                          <a:solidFill>
                            <a:srgbClr val="000000"/>
                          </a:solidFill>
                          <a:effectLst/>
                        </a:rPr>
                        <a:t>Proposal Evaluation Criteria</a:t>
                      </a:r>
                      <a:endParaRPr lang="en-US" sz="1600" dirty="0">
                        <a:effectLst/>
                      </a:endParaRPr>
                    </a:p>
                  </a:txBody>
                  <a:tcPr marL="36788" marR="36788" marT="36788" marB="36788"/>
                </a:tc>
                <a:tc>
                  <a:txBody>
                    <a:bodyPr/>
                    <a:lstStyle/>
                    <a:p>
                      <a:pPr algn="ctr" rtl="0" fontAlgn="t">
                        <a:spcBef>
                          <a:spcPts val="0"/>
                        </a:spcBef>
                        <a:spcAft>
                          <a:spcPts val="0"/>
                        </a:spcAft>
                      </a:pPr>
                      <a:r>
                        <a:rPr lang="en-US" sz="1600" b="1" u="none" strike="noStrike" dirty="0">
                          <a:solidFill>
                            <a:srgbClr val="000000"/>
                          </a:solidFill>
                          <a:effectLst/>
                        </a:rPr>
                        <a:t>Points</a:t>
                      </a:r>
                      <a:endParaRPr lang="en-US" sz="1600" dirty="0">
                        <a:effectLst/>
                      </a:endParaRPr>
                    </a:p>
                  </a:txBody>
                  <a:tcPr marL="36788" marR="36788" marT="36788" marB="36788"/>
                </a:tc>
                <a:extLst>
                  <a:ext uri="{0D108BD9-81ED-4DB2-BD59-A6C34878D82A}">
                    <a16:rowId xmlns:a16="http://schemas.microsoft.com/office/drawing/2014/main" val="1759407370"/>
                  </a:ext>
                </a:extLst>
              </a:tr>
              <a:tr h="1358169">
                <a:tc>
                  <a:txBody>
                    <a:bodyPr/>
                    <a:lstStyle/>
                    <a:p>
                      <a:pPr rtl="0" fontAlgn="t">
                        <a:spcBef>
                          <a:spcPts val="0"/>
                        </a:spcBef>
                        <a:spcAft>
                          <a:spcPts val="0"/>
                        </a:spcAft>
                      </a:pPr>
                      <a:r>
                        <a:rPr lang="en-US" sz="1600" b="1" u="none" strike="noStrike" dirty="0">
                          <a:solidFill>
                            <a:srgbClr val="000000"/>
                          </a:solidFill>
                          <a:effectLst/>
                        </a:rPr>
                        <a:t>Eligibility</a:t>
                      </a:r>
                      <a:endParaRPr lang="en-US" sz="1600" dirty="0">
                        <a:effectLst/>
                      </a:endParaRPr>
                    </a:p>
                    <a:p>
                      <a:pPr rtl="0" fontAlgn="base">
                        <a:spcBef>
                          <a:spcPts val="0"/>
                        </a:spcBef>
                        <a:spcAft>
                          <a:spcPts val="0"/>
                        </a:spcAft>
                        <a:buFont typeface="Arial" panose="020B0604020202020204" pitchFamily="34" charset="0"/>
                        <a:buChar char="•"/>
                      </a:pPr>
                      <a:r>
                        <a:rPr lang="en-US" sz="1600" b="0" u="none" strike="noStrike" dirty="0">
                          <a:solidFill>
                            <a:srgbClr val="000000"/>
                          </a:solidFill>
                          <a:effectLst/>
                        </a:rPr>
                        <a:t>Applicant has a commitment to environmental justice in their mission and/or activities</a:t>
                      </a:r>
                    </a:p>
                    <a:p>
                      <a:pPr rtl="0" fontAlgn="base">
                        <a:spcBef>
                          <a:spcPts val="0"/>
                        </a:spcBef>
                        <a:spcAft>
                          <a:spcPts val="0"/>
                        </a:spcAft>
                        <a:buFont typeface="Arial" panose="020B0604020202020204" pitchFamily="34" charset="0"/>
                        <a:buChar char="•"/>
                      </a:pPr>
                      <a:r>
                        <a:rPr lang="en-US" sz="1600" b="0" u="none" strike="noStrike" dirty="0">
                          <a:solidFill>
                            <a:srgbClr val="000000"/>
                          </a:solidFill>
                          <a:effectLst/>
                        </a:rPr>
                        <a:t>Applicant organization (if applicable) has uploaded a letter demonstrating support from the organization’s leadership</a:t>
                      </a:r>
                    </a:p>
                    <a:p>
                      <a:pPr rtl="0" fontAlgn="base">
                        <a:spcBef>
                          <a:spcPts val="0"/>
                        </a:spcBef>
                        <a:spcAft>
                          <a:spcPts val="0"/>
                        </a:spcAft>
                        <a:buFont typeface="Arial" panose="020B0604020202020204" pitchFamily="34" charset="0"/>
                        <a:buChar char="•"/>
                      </a:pPr>
                      <a:r>
                        <a:rPr lang="en-US" sz="1600" b="0" u="none" strike="noStrike" dirty="0">
                          <a:solidFill>
                            <a:srgbClr val="000000"/>
                          </a:solidFill>
                          <a:effectLst/>
                        </a:rPr>
                        <a:t>Individual applicant (if applicable) has demonstrated lived experience</a:t>
                      </a:r>
                      <a:endParaRPr lang="en-US" sz="1600" b="0" i="0" u="none" strike="noStrike" dirty="0">
                        <a:solidFill>
                          <a:srgbClr val="000000"/>
                        </a:solidFill>
                        <a:effectLst/>
                        <a:latin typeface="Arial" panose="020B0604020202020204" pitchFamily="34" charset="0"/>
                      </a:endParaRPr>
                    </a:p>
                  </a:txBody>
                  <a:tcPr marL="36788" marR="36788" marT="36788" marB="36788"/>
                </a:tc>
                <a:tc>
                  <a:txBody>
                    <a:bodyPr/>
                    <a:lstStyle/>
                    <a:p>
                      <a:pPr algn="ctr" rtl="0" fontAlgn="t">
                        <a:spcBef>
                          <a:spcPts val="0"/>
                        </a:spcBef>
                        <a:spcAft>
                          <a:spcPts val="0"/>
                        </a:spcAft>
                      </a:pPr>
                      <a:r>
                        <a:rPr lang="en-US" sz="1600" b="1" u="none" strike="noStrike">
                          <a:solidFill>
                            <a:srgbClr val="000000"/>
                          </a:solidFill>
                          <a:effectLst/>
                        </a:rPr>
                        <a:t>Pass/Fail</a:t>
                      </a:r>
                      <a:endParaRPr lang="en-US" sz="1600">
                        <a:effectLst/>
                      </a:endParaRPr>
                    </a:p>
                  </a:txBody>
                  <a:tcPr marL="36788" marR="36788" marT="36788" marB="36788"/>
                </a:tc>
                <a:extLst>
                  <a:ext uri="{0D108BD9-81ED-4DB2-BD59-A6C34878D82A}">
                    <a16:rowId xmlns:a16="http://schemas.microsoft.com/office/drawing/2014/main" val="2063965053"/>
                  </a:ext>
                </a:extLst>
              </a:tr>
              <a:tr h="1358169">
                <a:tc>
                  <a:txBody>
                    <a:bodyPr/>
                    <a:lstStyle/>
                    <a:p>
                      <a:pPr rtl="0" fontAlgn="t">
                        <a:spcBef>
                          <a:spcPts val="0"/>
                        </a:spcBef>
                        <a:spcAft>
                          <a:spcPts val="0"/>
                        </a:spcAft>
                      </a:pPr>
                      <a:r>
                        <a:rPr lang="en-US" sz="1600" b="1" u="none" strike="noStrike" dirty="0">
                          <a:solidFill>
                            <a:srgbClr val="000000"/>
                          </a:solidFill>
                          <a:effectLst/>
                        </a:rPr>
                        <a:t>Demonstrated Potential for Success</a:t>
                      </a:r>
                      <a:endParaRPr lang="en-US" sz="1600" dirty="0">
                        <a:effectLst/>
                      </a:endParaRPr>
                    </a:p>
                    <a:p>
                      <a:pPr rtl="0" fontAlgn="base">
                        <a:spcBef>
                          <a:spcPts val="0"/>
                        </a:spcBef>
                        <a:spcAft>
                          <a:spcPts val="0"/>
                        </a:spcAft>
                        <a:buFont typeface="Arial" panose="020B0604020202020204" pitchFamily="34" charset="0"/>
                        <a:buChar char="•"/>
                      </a:pPr>
                      <a:r>
                        <a:rPr lang="en-US" sz="1600" b="0" u="none" strike="noStrike" dirty="0">
                          <a:solidFill>
                            <a:srgbClr val="000000"/>
                          </a:solidFill>
                          <a:effectLst/>
                        </a:rPr>
                        <a:t>Application includes a clear explanation of how the applicant’s expertise and/or experience will effectively inform the creation/use of an EJ map for CT </a:t>
                      </a:r>
                      <a:r>
                        <a:rPr lang="en-US" sz="1600" b="1" u="none" strike="noStrike" dirty="0">
                          <a:solidFill>
                            <a:srgbClr val="000000"/>
                          </a:solidFill>
                          <a:effectLst/>
                        </a:rPr>
                        <a:t>(20 points)</a:t>
                      </a:r>
                      <a:endParaRPr lang="en-US" sz="1600" b="0" u="none" strike="noStrike" dirty="0">
                        <a:solidFill>
                          <a:srgbClr val="000000"/>
                        </a:solidFill>
                        <a:effectLst/>
                      </a:endParaRPr>
                    </a:p>
                    <a:p>
                      <a:pPr rtl="0" fontAlgn="base">
                        <a:spcBef>
                          <a:spcPts val="0"/>
                        </a:spcBef>
                        <a:spcAft>
                          <a:spcPts val="0"/>
                        </a:spcAft>
                        <a:buFont typeface="Arial" panose="020B0604020202020204" pitchFamily="34" charset="0"/>
                        <a:buChar char="•"/>
                      </a:pPr>
                      <a:r>
                        <a:rPr lang="en-US" sz="1600" b="0" u="none" strike="noStrike" dirty="0">
                          <a:solidFill>
                            <a:srgbClr val="000000"/>
                          </a:solidFill>
                          <a:effectLst/>
                        </a:rPr>
                        <a:t>Applicant has a proven record of projects related to EJ planning or action </a:t>
                      </a:r>
                      <a:r>
                        <a:rPr lang="en-US" sz="1600" b="1" u="none" strike="noStrike" dirty="0">
                          <a:solidFill>
                            <a:srgbClr val="000000"/>
                          </a:solidFill>
                          <a:effectLst/>
                        </a:rPr>
                        <a:t>(10 points)</a:t>
                      </a:r>
                      <a:endParaRPr lang="en-US" sz="1600" b="0" u="none" strike="noStrike" dirty="0">
                        <a:solidFill>
                          <a:srgbClr val="000000"/>
                        </a:solidFill>
                        <a:effectLst/>
                      </a:endParaRPr>
                    </a:p>
                    <a:p>
                      <a:pPr rtl="0" fontAlgn="base">
                        <a:spcBef>
                          <a:spcPts val="0"/>
                        </a:spcBef>
                        <a:spcAft>
                          <a:spcPts val="0"/>
                        </a:spcAft>
                        <a:buFont typeface="Arial" panose="020B0604020202020204" pitchFamily="34" charset="0"/>
                        <a:buChar char="•"/>
                      </a:pPr>
                      <a:r>
                        <a:rPr lang="en-US" sz="1600" b="0" u="none" strike="noStrike" dirty="0">
                          <a:solidFill>
                            <a:srgbClr val="000000"/>
                          </a:solidFill>
                          <a:effectLst/>
                        </a:rPr>
                        <a:t>Applicant demonstrates readiness and capacity to participate in the project </a:t>
                      </a:r>
                      <a:r>
                        <a:rPr lang="en-US" sz="1600" b="1" u="none" strike="noStrike" dirty="0">
                          <a:solidFill>
                            <a:srgbClr val="000000"/>
                          </a:solidFill>
                          <a:effectLst/>
                        </a:rPr>
                        <a:t>(10 points)</a:t>
                      </a:r>
                      <a:endParaRPr lang="en-US" sz="1600" b="0" i="0" u="none" strike="noStrike" dirty="0">
                        <a:solidFill>
                          <a:srgbClr val="000000"/>
                        </a:solidFill>
                        <a:effectLst/>
                        <a:latin typeface="Times New Roman" panose="02020603050405020304" pitchFamily="18" charset="0"/>
                      </a:endParaRPr>
                    </a:p>
                  </a:txBody>
                  <a:tcPr marL="36788" marR="36788" marT="36788" marB="36788"/>
                </a:tc>
                <a:tc>
                  <a:txBody>
                    <a:bodyPr/>
                    <a:lstStyle/>
                    <a:p>
                      <a:pPr algn="ctr" rtl="0" fontAlgn="t">
                        <a:spcBef>
                          <a:spcPts val="0"/>
                        </a:spcBef>
                        <a:spcAft>
                          <a:spcPts val="0"/>
                        </a:spcAft>
                      </a:pPr>
                      <a:r>
                        <a:rPr lang="en-US" sz="1600" b="1" u="none" strike="noStrike" dirty="0">
                          <a:solidFill>
                            <a:srgbClr val="000000"/>
                          </a:solidFill>
                          <a:effectLst/>
                        </a:rPr>
                        <a:t>40 points</a:t>
                      </a:r>
                      <a:endParaRPr lang="en-US" sz="1600" dirty="0">
                        <a:effectLst/>
                      </a:endParaRPr>
                    </a:p>
                  </a:txBody>
                  <a:tcPr marL="36788" marR="36788" marT="36788" marB="36788"/>
                </a:tc>
                <a:extLst>
                  <a:ext uri="{0D108BD9-81ED-4DB2-BD59-A6C34878D82A}">
                    <a16:rowId xmlns:a16="http://schemas.microsoft.com/office/drawing/2014/main" val="3936584472"/>
                  </a:ext>
                </a:extLst>
              </a:tr>
              <a:tr h="1401123">
                <a:tc>
                  <a:txBody>
                    <a:bodyPr/>
                    <a:lstStyle/>
                    <a:p>
                      <a:pPr rtl="0" fontAlgn="t">
                        <a:spcBef>
                          <a:spcPts val="0"/>
                        </a:spcBef>
                        <a:spcAft>
                          <a:spcPts val="0"/>
                        </a:spcAft>
                      </a:pPr>
                      <a:r>
                        <a:rPr lang="en-US" sz="1600" b="1" u="none" strike="noStrike" dirty="0">
                          <a:solidFill>
                            <a:srgbClr val="000000"/>
                          </a:solidFill>
                          <a:effectLst/>
                        </a:rPr>
                        <a:t>Qualifications of Applicant </a:t>
                      </a:r>
                      <a:endParaRPr lang="en-US" sz="1600" dirty="0">
                        <a:effectLst/>
                      </a:endParaRPr>
                    </a:p>
                    <a:p>
                      <a:pPr rtl="0" fontAlgn="base">
                        <a:spcBef>
                          <a:spcPts val="0"/>
                        </a:spcBef>
                        <a:spcAft>
                          <a:spcPts val="0"/>
                        </a:spcAft>
                        <a:buFont typeface="Arial" panose="020B0604020202020204" pitchFamily="34" charset="0"/>
                        <a:buChar char="•"/>
                      </a:pPr>
                      <a:r>
                        <a:rPr lang="en-US" sz="1600" b="0" u="none" strike="noStrike" dirty="0">
                          <a:solidFill>
                            <a:srgbClr val="000000"/>
                          </a:solidFill>
                          <a:effectLst/>
                        </a:rPr>
                        <a:t>Applicant can commit to the project </a:t>
                      </a:r>
                      <a:r>
                        <a:rPr lang="en-US" sz="1600" b="1" u="none" strike="noStrike" dirty="0">
                          <a:solidFill>
                            <a:srgbClr val="000000"/>
                          </a:solidFill>
                          <a:effectLst/>
                        </a:rPr>
                        <a:t>(20 points)</a:t>
                      </a:r>
                      <a:endParaRPr lang="en-US" sz="1600" b="0" u="none" strike="noStrike" dirty="0">
                        <a:solidFill>
                          <a:srgbClr val="000000"/>
                        </a:solidFill>
                        <a:effectLst/>
                      </a:endParaRPr>
                    </a:p>
                    <a:p>
                      <a:pPr rtl="0" fontAlgn="base">
                        <a:spcBef>
                          <a:spcPts val="0"/>
                        </a:spcBef>
                        <a:spcAft>
                          <a:spcPts val="0"/>
                        </a:spcAft>
                        <a:buFont typeface="Arial" panose="020B0604020202020204" pitchFamily="34" charset="0"/>
                        <a:buChar char="•"/>
                      </a:pPr>
                      <a:r>
                        <a:rPr lang="en-US" sz="1600" b="0" u="none" strike="noStrike" dirty="0">
                          <a:solidFill>
                            <a:srgbClr val="000000"/>
                          </a:solidFill>
                          <a:effectLst/>
                        </a:rPr>
                        <a:t>Applicant has a demonstrated commitment to environmental justice work </a:t>
                      </a:r>
                      <a:r>
                        <a:rPr lang="en-US" sz="1600" b="1" u="none" strike="noStrike" dirty="0">
                          <a:solidFill>
                            <a:srgbClr val="000000"/>
                          </a:solidFill>
                          <a:effectLst/>
                        </a:rPr>
                        <a:t>(10 points)</a:t>
                      </a:r>
                      <a:endParaRPr lang="en-US" sz="1600" b="0" u="none" strike="noStrike" dirty="0">
                        <a:solidFill>
                          <a:srgbClr val="000000"/>
                        </a:solidFill>
                        <a:effectLst/>
                      </a:endParaRPr>
                    </a:p>
                    <a:p>
                      <a:pPr rtl="0" fontAlgn="base">
                        <a:spcBef>
                          <a:spcPts val="0"/>
                        </a:spcBef>
                        <a:spcAft>
                          <a:spcPts val="0"/>
                        </a:spcAft>
                        <a:buFont typeface="Arial" panose="020B0604020202020204" pitchFamily="34" charset="0"/>
                        <a:buChar char="•"/>
                      </a:pPr>
                      <a:r>
                        <a:rPr lang="en-US" sz="1600" b="0" u="none" strike="noStrike" dirty="0">
                          <a:solidFill>
                            <a:srgbClr val="000000"/>
                          </a:solidFill>
                          <a:effectLst/>
                        </a:rPr>
                        <a:t>Applicant has a record of involvement in environmental justice or related advocacy of at least 6 months </a:t>
                      </a:r>
                      <a:r>
                        <a:rPr lang="en-US" sz="1600" b="1" u="none" strike="noStrike" dirty="0">
                          <a:solidFill>
                            <a:srgbClr val="000000"/>
                          </a:solidFill>
                          <a:effectLst/>
                        </a:rPr>
                        <a:t>(10 points)</a:t>
                      </a:r>
                      <a:endParaRPr lang="en-US" sz="1600" b="0" i="0" u="none" strike="noStrike" dirty="0">
                        <a:solidFill>
                          <a:srgbClr val="000000"/>
                        </a:solidFill>
                        <a:effectLst/>
                        <a:latin typeface="Times New Roman" panose="02020603050405020304" pitchFamily="18" charset="0"/>
                      </a:endParaRPr>
                    </a:p>
                  </a:txBody>
                  <a:tcPr marL="36788" marR="36788" marT="36788" marB="36788"/>
                </a:tc>
                <a:tc>
                  <a:txBody>
                    <a:bodyPr/>
                    <a:lstStyle/>
                    <a:p>
                      <a:pPr algn="ctr" rtl="0" fontAlgn="t">
                        <a:spcBef>
                          <a:spcPts val="0"/>
                        </a:spcBef>
                        <a:spcAft>
                          <a:spcPts val="0"/>
                        </a:spcAft>
                      </a:pPr>
                      <a:r>
                        <a:rPr lang="en-US" sz="1600" b="1" u="none" strike="noStrike">
                          <a:solidFill>
                            <a:srgbClr val="000000"/>
                          </a:solidFill>
                          <a:effectLst/>
                        </a:rPr>
                        <a:t>40 points</a:t>
                      </a:r>
                      <a:endParaRPr lang="en-US" sz="1600">
                        <a:effectLst/>
                      </a:endParaRPr>
                    </a:p>
                  </a:txBody>
                  <a:tcPr marL="36788" marR="36788" marT="36788" marB="36788"/>
                </a:tc>
                <a:extLst>
                  <a:ext uri="{0D108BD9-81ED-4DB2-BD59-A6C34878D82A}">
                    <a16:rowId xmlns:a16="http://schemas.microsoft.com/office/drawing/2014/main" val="2759697240"/>
                  </a:ext>
                </a:extLst>
              </a:tr>
              <a:tr h="845820">
                <a:tc>
                  <a:txBody>
                    <a:bodyPr/>
                    <a:lstStyle/>
                    <a:p>
                      <a:pPr rtl="0" fontAlgn="t">
                        <a:spcBef>
                          <a:spcPts val="0"/>
                        </a:spcBef>
                        <a:spcAft>
                          <a:spcPts val="0"/>
                        </a:spcAft>
                      </a:pPr>
                      <a:r>
                        <a:rPr lang="en-US" sz="1600" b="1" u="none" strike="noStrike" dirty="0">
                          <a:solidFill>
                            <a:srgbClr val="000000"/>
                          </a:solidFill>
                          <a:effectLst/>
                        </a:rPr>
                        <a:t>Benefit to Applicant</a:t>
                      </a:r>
                      <a:endParaRPr lang="en-US" sz="1600" dirty="0">
                        <a:effectLst/>
                      </a:endParaRPr>
                    </a:p>
                    <a:p>
                      <a:pPr rtl="0" fontAlgn="base">
                        <a:spcBef>
                          <a:spcPts val="0"/>
                        </a:spcBef>
                        <a:spcAft>
                          <a:spcPts val="0"/>
                        </a:spcAft>
                        <a:buFont typeface="Arial" panose="020B0604020202020204" pitchFamily="34" charset="0"/>
                        <a:buChar char="•"/>
                      </a:pPr>
                      <a:r>
                        <a:rPr lang="en-US" sz="1600" b="0" u="none" strike="noStrike" dirty="0">
                          <a:solidFill>
                            <a:srgbClr val="000000"/>
                          </a:solidFill>
                          <a:effectLst/>
                        </a:rPr>
                        <a:t>Application includes a clear explanation of how the applicant might benefit from participation in this project, either during or after the project period </a:t>
                      </a:r>
                      <a:r>
                        <a:rPr lang="en-US" sz="1600" b="1" u="none" strike="noStrike" dirty="0">
                          <a:solidFill>
                            <a:srgbClr val="000000"/>
                          </a:solidFill>
                          <a:effectLst/>
                        </a:rPr>
                        <a:t>(20 points)</a:t>
                      </a:r>
                      <a:endParaRPr lang="en-US" sz="1600" b="0" i="0" u="none" strike="noStrike" dirty="0">
                        <a:solidFill>
                          <a:srgbClr val="000000"/>
                        </a:solidFill>
                        <a:effectLst/>
                        <a:latin typeface="Times New Roman" panose="02020603050405020304" pitchFamily="18" charset="0"/>
                      </a:endParaRPr>
                    </a:p>
                  </a:txBody>
                  <a:tcPr marL="36788" marR="36788" marT="36788" marB="36788"/>
                </a:tc>
                <a:tc>
                  <a:txBody>
                    <a:bodyPr/>
                    <a:lstStyle/>
                    <a:p>
                      <a:pPr algn="ctr" rtl="0" fontAlgn="t">
                        <a:spcBef>
                          <a:spcPts val="0"/>
                        </a:spcBef>
                        <a:spcAft>
                          <a:spcPts val="0"/>
                        </a:spcAft>
                      </a:pPr>
                      <a:r>
                        <a:rPr lang="en-US" sz="1600" b="1" u="none" strike="noStrike">
                          <a:solidFill>
                            <a:srgbClr val="000000"/>
                          </a:solidFill>
                          <a:effectLst/>
                        </a:rPr>
                        <a:t>20 points</a:t>
                      </a:r>
                      <a:endParaRPr lang="en-US" sz="1600">
                        <a:effectLst/>
                      </a:endParaRPr>
                    </a:p>
                  </a:txBody>
                  <a:tcPr marL="36788" marR="36788" marT="36788" marB="36788"/>
                </a:tc>
                <a:extLst>
                  <a:ext uri="{0D108BD9-81ED-4DB2-BD59-A6C34878D82A}">
                    <a16:rowId xmlns:a16="http://schemas.microsoft.com/office/drawing/2014/main" val="2217218839"/>
                  </a:ext>
                </a:extLst>
              </a:tr>
              <a:tr h="592825">
                <a:tc>
                  <a:txBody>
                    <a:bodyPr/>
                    <a:lstStyle/>
                    <a:p>
                      <a:pPr rtl="0" fontAlgn="t">
                        <a:spcBef>
                          <a:spcPts val="0"/>
                        </a:spcBef>
                        <a:spcAft>
                          <a:spcPts val="0"/>
                        </a:spcAft>
                      </a:pPr>
                      <a:r>
                        <a:rPr lang="en-US" sz="1600" b="1" u="none" strike="noStrike" dirty="0">
                          <a:solidFill>
                            <a:srgbClr val="000000"/>
                          </a:solidFill>
                          <a:effectLst/>
                        </a:rPr>
                        <a:t>Total Points </a:t>
                      </a:r>
                      <a:endParaRPr lang="en-US" sz="1600" dirty="0">
                        <a:effectLst/>
                      </a:endParaRPr>
                    </a:p>
                  </a:txBody>
                  <a:tcPr marL="36788" marR="36788" marT="36788" marB="36788"/>
                </a:tc>
                <a:tc>
                  <a:txBody>
                    <a:bodyPr/>
                    <a:lstStyle/>
                    <a:p>
                      <a:pPr algn="ctr" rtl="0" fontAlgn="t">
                        <a:spcBef>
                          <a:spcPts val="0"/>
                        </a:spcBef>
                        <a:spcAft>
                          <a:spcPts val="0"/>
                        </a:spcAft>
                      </a:pPr>
                      <a:r>
                        <a:rPr lang="en-US" sz="1600" b="1" u="none" strike="noStrike" dirty="0">
                          <a:solidFill>
                            <a:srgbClr val="000000"/>
                          </a:solidFill>
                          <a:effectLst/>
                        </a:rPr>
                        <a:t>100 points</a:t>
                      </a:r>
                      <a:endParaRPr lang="en-US" sz="1600" dirty="0">
                        <a:effectLst/>
                      </a:endParaRPr>
                    </a:p>
                  </a:txBody>
                  <a:tcPr marL="36788" marR="36788" marT="36788" marB="36788"/>
                </a:tc>
                <a:extLst>
                  <a:ext uri="{0D108BD9-81ED-4DB2-BD59-A6C34878D82A}">
                    <a16:rowId xmlns:a16="http://schemas.microsoft.com/office/drawing/2014/main" val="1912645907"/>
                  </a:ext>
                </a:extLst>
              </a:tr>
            </a:tbl>
          </a:graphicData>
        </a:graphic>
      </p:graphicFrame>
      <p:sp>
        <p:nvSpPr>
          <p:cNvPr id="7" name="Rectangle 1">
            <a:extLst>
              <a:ext uri="{FF2B5EF4-FFF2-40B4-BE49-F238E27FC236}">
                <a16:creationId xmlns:a16="http://schemas.microsoft.com/office/drawing/2014/main" id="{8B267C39-30D1-4F01-A44B-7D7513908921}"/>
              </a:ext>
            </a:extLst>
          </p:cNvPr>
          <p:cNvSpPr>
            <a:spLocks noChangeArrowheads="1"/>
          </p:cNvSpPr>
          <p:nvPr/>
        </p:nvSpPr>
        <p:spPr bwMode="auto">
          <a:xfrm>
            <a:off x="3424238"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73481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7FA26BB-4721-4392-A8ED-B8C12717A4D3}"/>
              </a:ext>
            </a:extLst>
          </p:cNvPr>
          <p:cNvSpPr txBox="1">
            <a:spLocks/>
          </p:cNvSpPr>
          <p:nvPr/>
        </p:nvSpPr>
        <p:spPr>
          <a:xfrm>
            <a:off x="319548" y="1121084"/>
            <a:ext cx="8229600" cy="43431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endParaRPr lang="en-US" sz="2400" b="0" i="0" dirty="0">
              <a:solidFill>
                <a:srgbClr val="000000"/>
              </a:solidFill>
              <a:effectLst/>
              <a:highlight>
                <a:srgbClr val="FFFF00"/>
              </a:highlight>
              <a:latin typeface="Avenir Next LT Pro" panose="020B0504020202020204" pitchFamily="34" charset="0"/>
            </a:endParaRPr>
          </a:p>
        </p:txBody>
      </p:sp>
      <p:sp>
        <p:nvSpPr>
          <p:cNvPr id="5" name="Title 1">
            <a:extLst>
              <a:ext uri="{FF2B5EF4-FFF2-40B4-BE49-F238E27FC236}">
                <a16:creationId xmlns:a16="http://schemas.microsoft.com/office/drawing/2014/main" id="{7D34F813-56E0-4D14-87EB-8FE792547E1F}"/>
              </a:ext>
            </a:extLst>
          </p:cNvPr>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pPr algn="l"/>
            <a:r>
              <a:rPr lang="en-US" sz="3200" b="1" dirty="0">
                <a:solidFill>
                  <a:schemeClr val="tx2">
                    <a:lumMod val="75000"/>
                  </a:schemeClr>
                </a:solidFill>
                <a:latin typeface="Avenir Next LT Pro" panose="020B0504020202020204" pitchFamily="34" charset="0"/>
              </a:rPr>
              <a:t>Required Contracting Procedures</a:t>
            </a:r>
          </a:p>
        </p:txBody>
      </p:sp>
      <p:sp>
        <p:nvSpPr>
          <p:cNvPr id="6" name="TextBox 5">
            <a:extLst>
              <a:ext uri="{FF2B5EF4-FFF2-40B4-BE49-F238E27FC236}">
                <a16:creationId xmlns:a16="http://schemas.microsoft.com/office/drawing/2014/main" id="{5512DF14-CEC5-44C1-9161-DE9AB9554FA5}"/>
              </a:ext>
            </a:extLst>
          </p:cNvPr>
          <p:cNvSpPr txBox="1"/>
          <p:nvPr/>
        </p:nvSpPr>
        <p:spPr>
          <a:xfrm>
            <a:off x="457200" y="1143000"/>
            <a:ext cx="7895690" cy="3477875"/>
          </a:xfrm>
          <a:prstGeom prst="rect">
            <a:avLst/>
          </a:prstGeom>
          <a:noFill/>
        </p:spPr>
        <p:txBody>
          <a:bodyPr wrap="square">
            <a:spAutoFit/>
          </a:bodyPr>
          <a:lstStyle/>
          <a:p>
            <a:r>
              <a:rPr lang="en-US" sz="2000" dirty="0">
                <a:latin typeface="Avenir Next LT Pro" panose="020B0504020202020204" pitchFamily="34" charset="0"/>
              </a:rPr>
              <a:t>University of Connecticut award procedures must be followed by all entities selected to receive funds. A W-9 form will be needed to receive payment.</a:t>
            </a:r>
            <a:endParaRPr lang="en-US" sz="2000" dirty="0">
              <a:highlight>
                <a:srgbClr val="FFFF00"/>
              </a:highlight>
              <a:latin typeface="Avenir Next LT Pro" panose="020B0504020202020204" pitchFamily="34" charset="0"/>
            </a:endParaRPr>
          </a:p>
          <a:p>
            <a:endParaRPr lang="en-US" sz="2000" dirty="0">
              <a:latin typeface="Avenir Next LT Pro" panose="020B0504020202020204" pitchFamily="34" charset="0"/>
            </a:endParaRPr>
          </a:p>
          <a:p>
            <a:r>
              <a:rPr lang="en-US" sz="2000" dirty="0">
                <a:latin typeface="Avenir Next LT Pro" panose="020B0504020202020204" pitchFamily="34" charset="0"/>
              </a:rPr>
              <a:t>Funds will be dispersed as a monthly stipend.</a:t>
            </a:r>
          </a:p>
          <a:p>
            <a:endParaRPr lang="en-US" sz="2000" dirty="0">
              <a:latin typeface="Avenir Next LT Pro" panose="020B0504020202020204" pitchFamily="34" charset="0"/>
            </a:endParaRPr>
          </a:p>
          <a:p>
            <a:r>
              <a:rPr lang="en-US" sz="2000" dirty="0">
                <a:latin typeface="Avenir Next LT Pro" panose="020B0504020202020204" pitchFamily="34" charset="0"/>
              </a:rPr>
              <a:t>If for some reason the individual or organization can no longer participate, payments will end at the start of the next month. </a:t>
            </a:r>
          </a:p>
          <a:p>
            <a:endParaRPr lang="en-US" sz="2000" dirty="0">
              <a:latin typeface="Avenir Next LT Pro" panose="020B0504020202020204" pitchFamily="34" charset="0"/>
            </a:endParaRPr>
          </a:p>
          <a:p>
            <a:r>
              <a:rPr lang="en-US" sz="2000" dirty="0">
                <a:latin typeface="Avenir Next LT Pro" panose="020B0504020202020204" pitchFamily="34" charset="0"/>
              </a:rPr>
              <a:t>Mileage for travel to one of the regional forums will also be reimbursed.</a:t>
            </a:r>
          </a:p>
        </p:txBody>
      </p:sp>
    </p:spTree>
    <p:extLst>
      <p:ext uri="{BB962C8B-B14F-4D97-AF65-F5344CB8AC3E}">
        <p14:creationId xmlns:p14="http://schemas.microsoft.com/office/powerpoint/2010/main" val="1372569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87109-83D3-4EA2-BFF6-02A4E8F45D9E}"/>
              </a:ext>
            </a:extLst>
          </p:cNvPr>
          <p:cNvSpPr>
            <a:spLocks noGrp="1"/>
          </p:cNvSpPr>
          <p:nvPr>
            <p:ph type="title"/>
          </p:nvPr>
        </p:nvSpPr>
        <p:spPr/>
        <p:txBody>
          <a:bodyPr/>
          <a:lstStyle/>
          <a:p>
            <a:r>
              <a:rPr lang="en-US" b="1" dirty="0">
                <a:solidFill>
                  <a:schemeClr val="tx2">
                    <a:lumMod val="75000"/>
                  </a:schemeClr>
                </a:solidFill>
                <a:latin typeface="Avenir Next LT Pro" panose="020B0504020202020204" pitchFamily="34" charset="0"/>
              </a:rPr>
              <a:t>Overview</a:t>
            </a:r>
            <a:endParaRPr lang="en-US" dirty="0"/>
          </a:p>
        </p:txBody>
      </p:sp>
      <p:sp>
        <p:nvSpPr>
          <p:cNvPr id="3" name="Content Placeholder 2">
            <a:extLst>
              <a:ext uri="{FF2B5EF4-FFF2-40B4-BE49-F238E27FC236}">
                <a16:creationId xmlns:a16="http://schemas.microsoft.com/office/drawing/2014/main" id="{DC1E8F0B-7FD0-468B-8DBC-FD6A8622FFEA}"/>
              </a:ext>
            </a:extLst>
          </p:cNvPr>
          <p:cNvSpPr>
            <a:spLocks noGrp="1"/>
          </p:cNvSpPr>
          <p:nvPr>
            <p:ph idx="1"/>
          </p:nvPr>
        </p:nvSpPr>
        <p:spPr/>
        <p:txBody>
          <a:bodyPr>
            <a:normAutofit fontScale="92500" lnSpcReduction="10000"/>
          </a:bodyPr>
          <a:lstStyle/>
          <a:p>
            <a:r>
              <a:rPr lang="en-US" dirty="0">
                <a:latin typeface="Avenir Next LT Pro" panose="020B0504020202020204" pitchFamily="34" charset="0"/>
              </a:rPr>
              <a:t>Welcome</a:t>
            </a:r>
          </a:p>
          <a:p>
            <a:r>
              <a:rPr lang="en-US" dirty="0">
                <a:latin typeface="Avenir Next LT Pro" panose="020B0504020202020204" pitchFamily="34" charset="0"/>
              </a:rPr>
              <a:t>EJ Mapping Tool Project Background</a:t>
            </a:r>
          </a:p>
          <a:p>
            <a:r>
              <a:rPr lang="en-US" dirty="0">
                <a:latin typeface="Avenir Next LT Pro" panose="020B0504020202020204" pitchFamily="34" charset="0"/>
              </a:rPr>
              <a:t>Role of the Mapping Tool Advisory Committee (MTAC)</a:t>
            </a:r>
          </a:p>
          <a:p>
            <a:r>
              <a:rPr lang="en-US" dirty="0">
                <a:latin typeface="Avenir Next LT Pro" panose="020B0504020202020204" pitchFamily="34" charset="0"/>
              </a:rPr>
              <a:t>Applying for the MTAC Grant</a:t>
            </a:r>
          </a:p>
          <a:p>
            <a:r>
              <a:rPr lang="en-US" dirty="0">
                <a:latin typeface="Avenir Next LT Pro" panose="020B0504020202020204" pitchFamily="34" charset="0"/>
              </a:rPr>
              <a:t>Application Evaluation </a:t>
            </a:r>
          </a:p>
          <a:p>
            <a:r>
              <a:rPr lang="en-US" dirty="0">
                <a:latin typeface="Avenir Next LT Pro" panose="020B0504020202020204" pitchFamily="34" charset="0"/>
              </a:rPr>
              <a:t>Logistics and Timeline</a:t>
            </a:r>
          </a:p>
          <a:p>
            <a:r>
              <a:rPr lang="en-US" dirty="0">
                <a:latin typeface="Avenir Next LT Pro" panose="020B0504020202020204" pitchFamily="34" charset="0"/>
              </a:rPr>
              <a:t>Questions</a:t>
            </a:r>
          </a:p>
          <a:p>
            <a:endParaRPr lang="en-US" dirty="0"/>
          </a:p>
          <a:p>
            <a:endParaRPr lang="en-US" dirty="0"/>
          </a:p>
          <a:p>
            <a:endParaRPr lang="en-US" dirty="0"/>
          </a:p>
        </p:txBody>
      </p:sp>
    </p:spTree>
    <p:extLst>
      <p:ext uri="{BB962C8B-B14F-4D97-AF65-F5344CB8AC3E}">
        <p14:creationId xmlns:p14="http://schemas.microsoft.com/office/powerpoint/2010/main" val="954555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9E95D76-8E9D-4463-B7B0-1A98FE9467F1}"/>
              </a:ext>
            </a:extLst>
          </p:cNvPr>
          <p:cNvSpPr>
            <a:spLocks noGrp="1"/>
          </p:cNvSpPr>
          <p:nvPr>
            <p:ph idx="1"/>
          </p:nvPr>
        </p:nvSpPr>
        <p:spPr>
          <a:xfrm>
            <a:off x="457200" y="1232899"/>
            <a:ext cx="8519652" cy="4345577"/>
          </a:xfrm>
        </p:spPr>
        <p:txBody>
          <a:bodyPr>
            <a:noAutofit/>
          </a:bodyPr>
          <a:lstStyle/>
          <a:p>
            <a:pPr marL="0" indent="0">
              <a:buNone/>
            </a:pPr>
            <a:r>
              <a:rPr lang="en-US" sz="2200" dirty="0">
                <a:latin typeface="Avenir Next LT Pro" panose="020B0504020202020204" pitchFamily="34" charset="0"/>
              </a:rPr>
              <a:t>MTAC participants will be asked to complete a short evaluation of the project and their participation mid-way of the project (April 2023) and at the end of the project (August 2023), not to last more than 15 minutes each.</a:t>
            </a:r>
          </a:p>
          <a:p>
            <a:pPr marL="0" indent="0">
              <a:buNone/>
            </a:pPr>
            <a:endParaRPr lang="en-US" sz="2200" dirty="0">
              <a:latin typeface="Avenir Next LT Pro" panose="020B0504020202020204" pitchFamily="34" charset="0"/>
            </a:endParaRPr>
          </a:p>
          <a:p>
            <a:pPr marL="0" indent="0">
              <a:buNone/>
            </a:pPr>
            <a:r>
              <a:rPr lang="en-US" sz="2200" dirty="0">
                <a:latin typeface="Avenir Next LT Pro" panose="020B0504020202020204" pitchFamily="34" charset="0"/>
              </a:rPr>
              <a:t>Attendance will be taken at each MTAC meeting. </a:t>
            </a:r>
          </a:p>
          <a:p>
            <a:pPr marL="0" indent="0">
              <a:buNone/>
            </a:pPr>
            <a:endParaRPr lang="en-US" sz="2200" dirty="0">
              <a:latin typeface="Avenir Next LT Pro" panose="020B0504020202020204" pitchFamily="34" charset="0"/>
            </a:endParaRPr>
          </a:p>
          <a:p>
            <a:pPr marL="0" indent="0">
              <a:buNone/>
            </a:pPr>
            <a:r>
              <a:rPr lang="en-US" sz="2200" dirty="0">
                <a:latin typeface="Avenir Next LT Pro" panose="020B0504020202020204" pitchFamily="34" charset="0"/>
              </a:rPr>
              <a:t>No other reporting is required.</a:t>
            </a:r>
          </a:p>
        </p:txBody>
      </p:sp>
      <p:sp>
        <p:nvSpPr>
          <p:cNvPr id="5" name="Title 1">
            <a:extLst>
              <a:ext uri="{FF2B5EF4-FFF2-40B4-BE49-F238E27FC236}">
                <a16:creationId xmlns:a16="http://schemas.microsoft.com/office/drawing/2014/main" id="{4D41F246-0571-4C0F-A1D9-C004CF4460E3}"/>
              </a:ext>
            </a:extLst>
          </p:cNvPr>
          <p:cNvSpPr txBox="1">
            <a:spLocks noGrp="1"/>
          </p:cNvSpPr>
          <p:nvPr>
            <p:ph type="title"/>
          </p:nvPr>
        </p:nvSpPr>
        <p:spPr>
          <a:xfrm>
            <a:off x="457200" y="-665"/>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pPr algn="l"/>
            <a:r>
              <a:rPr lang="en-US" sz="3200" b="1" dirty="0">
                <a:solidFill>
                  <a:schemeClr val="tx2">
                    <a:lumMod val="75000"/>
                  </a:schemeClr>
                </a:solidFill>
                <a:latin typeface="Avenir Next LT Pro" panose="020B0504020202020204" pitchFamily="34" charset="0"/>
              </a:rPr>
              <a:t>Reporting</a:t>
            </a:r>
          </a:p>
        </p:txBody>
      </p:sp>
    </p:spTree>
    <p:extLst>
      <p:ext uri="{BB962C8B-B14F-4D97-AF65-F5344CB8AC3E}">
        <p14:creationId xmlns:p14="http://schemas.microsoft.com/office/powerpoint/2010/main" val="1206942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80B62-1023-4EA4-A641-92BE2E3258A9}"/>
              </a:ext>
            </a:extLst>
          </p:cNvPr>
          <p:cNvSpPr>
            <a:spLocks noGrp="1"/>
          </p:cNvSpPr>
          <p:nvPr>
            <p:ph type="title"/>
          </p:nvPr>
        </p:nvSpPr>
        <p:spPr/>
        <p:txBody>
          <a:bodyPr/>
          <a:lstStyle/>
          <a:p>
            <a:pPr algn="l"/>
            <a:r>
              <a:rPr lang="en-US" sz="3600" b="1" dirty="0">
                <a:solidFill>
                  <a:schemeClr val="tx2">
                    <a:lumMod val="75000"/>
                  </a:schemeClr>
                </a:solidFill>
                <a:latin typeface="Avenir Next LT Pro" panose="020B0504020202020204" pitchFamily="34" charset="0"/>
              </a:rPr>
              <a:t>Timeline</a:t>
            </a:r>
            <a:endParaRPr lang="en-US" dirty="0"/>
          </a:p>
        </p:txBody>
      </p:sp>
      <p:sp>
        <p:nvSpPr>
          <p:cNvPr id="3" name="Content Placeholder 2">
            <a:extLst>
              <a:ext uri="{FF2B5EF4-FFF2-40B4-BE49-F238E27FC236}">
                <a16:creationId xmlns:a16="http://schemas.microsoft.com/office/drawing/2014/main" id="{3EDFB1EE-4320-4C3A-9B3D-063D6F7551A7}"/>
              </a:ext>
            </a:extLst>
          </p:cNvPr>
          <p:cNvSpPr>
            <a:spLocks noGrp="1"/>
          </p:cNvSpPr>
          <p:nvPr>
            <p:ph idx="1"/>
          </p:nvPr>
        </p:nvSpPr>
        <p:spPr>
          <a:xfrm>
            <a:off x="339048" y="1548829"/>
            <a:ext cx="8691936" cy="3760341"/>
          </a:xfrm>
        </p:spPr>
        <p:txBody>
          <a:bodyPr>
            <a:normAutofit/>
          </a:bodyPr>
          <a:lstStyle/>
          <a:p>
            <a:r>
              <a:rPr lang="en-US" sz="2800" b="1" dirty="0"/>
              <a:t>Applications due: </a:t>
            </a:r>
            <a:r>
              <a:rPr lang="en-US" sz="2800" dirty="0"/>
              <a:t>October 12</a:t>
            </a:r>
            <a:r>
              <a:rPr lang="en-US" sz="2800" baseline="30000" dirty="0"/>
              <a:t>th</a:t>
            </a:r>
            <a:r>
              <a:rPr lang="en-US" sz="2800" dirty="0"/>
              <a:t>, 2022</a:t>
            </a:r>
          </a:p>
          <a:p>
            <a:r>
              <a:rPr lang="en-US" sz="2800" b="1" dirty="0"/>
              <a:t>Grantees notified: </a:t>
            </a:r>
            <a:r>
              <a:rPr lang="en-US" sz="2800" dirty="0"/>
              <a:t>Early November 2022</a:t>
            </a:r>
          </a:p>
          <a:p>
            <a:r>
              <a:rPr lang="en-US" sz="2800" b="1" dirty="0"/>
              <a:t>MTAC Meetings: </a:t>
            </a:r>
            <a:r>
              <a:rPr lang="en-US" sz="2800" dirty="0"/>
              <a:t>January – June 2023 (5, virtual)</a:t>
            </a:r>
          </a:p>
          <a:p>
            <a:r>
              <a:rPr lang="en-US" sz="2800" b="1" dirty="0"/>
              <a:t>Regional Forum: </a:t>
            </a:r>
            <a:r>
              <a:rPr lang="en-US" sz="2800" dirty="0"/>
              <a:t>Early 2023</a:t>
            </a:r>
          </a:p>
          <a:p>
            <a:r>
              <a:rPr lang="en-US" sz="2800" b="1" dirty="0"/>
              <a:t>Evaluations: </a:t>
            </a:r>
            <a:r>
              <a:rPr lang="en-US" sz="2800" dirty="0"/>
              <a:t>April and August 2023</a:t>
            </a:r>
          </a:p>
          <a:p>
            <a:r>
              <a:rPr lang="en-US" sz="2800" b="1" dirty="0"/>
              <a:t>Public Launch of EJ Map: </a:t>
            </a:r>
            <a:r>
              <a:rPr lang="en-US" sz="2800" dirty="0"/>
              <a:t>August 2023</a:t>
            </a:r>
          </a:p>
          <a:p>
            <a:endParaRPr lang="en-US" dirty="0"/>
          </a:p>
        </p:txBody>
      </p:sp>
    </p:spTree>
    <p:extLst>
      <p:ext uri="{BB962C8B-B14F-4D97-AF65-F5344CB8AC3E}">
        <p14:creationId xmlns:p14="http://schemas.microsoft.com/office/powerpoint/2010/main" val="585124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24476"/>
            <a:ext cx="8229600" cy="4409048"/>
          </a:xfrm>
        </p:spPr>
        <p:txBody>
          <a:bodyPr>
            <a:normAutofit/>
          </a:bodyPr>
          <a:lstStyle/>
          <a:p>
            <a:pPr marL="0" indent="0">
              <a:buNone/>
            </a:pPr>
            <a:r>
              <a:rPr lang="en-US" sz="2000" dirty="0">
                <a:latin typeface="Avenir Next LT Pro" panose="020B0504020202020204" pitchFamily="34" charset="0"/>
              </a:rPr>
              <a:t>MTAC Grant Announcement, with full Letter of Solicitation and application links: </a:t>
            </a:r>
            <a:r>
              <a:rPr lang="en-US" sz="2000" dirty="0">
                <a:latin typeface="Avenir Next LT Pro" panose="020B0504020202020204" pitchFamily="34" charset="0"/>
                <a:hlinkClick r:id="rId2"/>
              </a:rPr>
              <a:t>https://circa.uconn.edu/mapping-tool-advisory-committee-applications-open/</a:t>
            </a:r>
            <a:r>
              <a:rPr lang="en-US" sz="2000" dirty="0">
                <a:latin typeface="Avenir Next LT Pro" panose="020B0504020202020204" pitchFamily="34" charset="0"/>
              </a:rPr>
              <a:t> </a:t>
            </a:r>
          </a:p>
          <a:p>
            <a:pPr marL="0" indent="0">
              <a:buNone/>
            </a:pPr>
            <a:endParaRPr lang="en-US" sz="2000" dirty="0">
              <a:highlight>
                <a:srgbClr val="FFFF00"/>
              </a:highlight>
              <a:latin typeface="Avenir Next LT Pro" panose="020B0504020202020204" pitchFamily="34" charset="0"/>
            </a:endParaRPr>
          </a:p>
          <a:p>
            <a:pPr marL="0" indent="0">
              <a:buNone/>
            </a:pPr>
            <a:r>
              <a:rPr lang="en-US" sz="2000" dirty="0">
                <a:latin typeface="Avenir Next LT Pro" panose="020B0504020202020204" pitchFamily="34" charset="0"/>
              </a:rPr>
              <a:t>EJ Map Project Website:  </a:t>
            </a:r>
            <a:r>
              <a:rPr lang="en-US" sz="2000" dirty="0">
                <a:latin typeface="Avenir Next LT Pro" panose="020B0504020202020204" pitchFamily="34" charset="0"/>
                <a:hlinkClick r:id="rId3"/>
              </a:rPr>
              <a:t>https://connecticut-environmental-justice.circa.uconn.edu/</a:t>
            </a:r>
            <a:r>
              <a:rPr lang="en-US" sz="2000" dirty="0">
                <a:latin typeface="Avenir Next LT Pro" panose="020B0504020202020204" pitchFamily="34" charset="0"/>
              </a:rPr>
              <a:t> </a:t>
            </a:r>
          </a:p>
          <a:p>
            <a:pPr marL="0" indent="0">
              <a:buNone/>
            </a:pPr>
            <a:endParaRPr lang="en-US" sz="2000" dirty="0">
              <a:highlight>
                <a:srgbClr val="FFFF00"/>
              </a:highlight>
              <a:latin typeface="Avenir Next LT Pro" panose="020B0504020202020204" pitchFamily="34" charset="0"/>
            </a:endParaRPr>
          </a:p>
          <a:p>
            <a:pPr marL="0" indent="0">
              <a:buNone/>
            </a:pPr>
            <a:endParaRPr lang="en-US" u="sng" dirty="0">
              <a:solidFill>
                <a:srgbClr val="0000FF"/>
              </a:solidFill>
              <a:latin typeface="Avenir Next LT Pro" panose="020B0504020202020204" pitchFamily="34" charset="0"/>
            </a:endParaRPr>
          </a:p>
          <a:p>
            <a:endParaRPr lang="en-US" u="sng" dirty="0">
              <a:solidFill>
                <a:srgbClr val="0000FF"/>
              </a:solidFill>
              <a:latin typeface="Avenir Next LT Pro" panose="020B0504020202020204" pitchFamily="34" charset="0"/>
            </a:endParaRPr>
          </a:p>
          <a:p>
            <a:pPr marL="0" indent="0">
              <a:buNone/>
            </a:pPr>
            <a:endParaRPr lang="en-US" u="sng" dirty="0">
              <a:solidFill>
                <a:srgbClr val="0000FF"/>
              </a:solidFill>
              <a:latin typeface="Avenir Next LT Pro" panose="020B0504020202020204" pitchFamily="34" charset="0"/>
            </a:endParaRPr>
          </a:p>
          <a:p>
            <a:pPr marL="0" indent="0">
              <a:buNone/>
            </a:pPr>
            <a:endParaRPr lang="en-US" u="sng" dirty="0">
              <a:solidFill>
                <a:srgbClr val="0000FF"/>
              </a:solidFill>
              <a:latin typeface="Avenir Next LT Pro" panose="020B0504020202020204" pitchFamily="34" charset="0"/>
            </a:endParaRPr>
          </a:p>
          <a:p>
            <a:endParaRPr lang="en-US" u="sng" dirty="0">
              <a:solidFill>
                <a:srgbClr val="0000FF"/>
              </a:solidFill>
              <a:latin typeface="Avenir Next LT Pro" panose="020B0504020202020204" pitchFamily="34" charset="0"/>
            </a:endParaRPr>
          </a:p>
          <a:p>
            <a:pPr marL="0" indent="0">
              <a:buNone/>
            </a:pPr>
            <a:endParaRPr lang="en-US" b="1" dirty="0">
              <a:latin typeface="Avenir Next LT Pro" panose="020B0504020202020204" pitchFamily="34" charset="0"/>
            </a:endParaRPr>
          </a:p>
          <a:p>
            <a:pPr marL="0" indent="0">
              <a:buNone/>
            </a:pPr>
            <a:endParaRPr lang="en-US" dirty="0"/>
          </a:p>
        </p:txBody>
      </p:sp>
      <p:sp>
        <p:nvSpPr>
          <p:cNvPr id="4" name="TextBox 3">
            <a:extLst>
              <a:ext uri="{FF2B5EF4-FFF2-40B4-BE49-F238E27FC236}">
                <a16:creationId xmlns:a16="http://schemas.microsoft.com/office/drawing/2014/main" id="{86D1460B-46E1-4DC5-93AE-BF0067D7696E}"/>
              </a:ext>
            </a:extLst>
          </p:cNvPr>
          <p:cNvSpPr txBox="1"/>
          <p:nvPr/>
        </p:nvSpPr>
        <p:spPr>
          <a:xfrm>
            <a:off x="457200" y="452331"/>
            <a:ext cx="4572000" cy="584775"/>
          </a:xfrm>
          <a:prstGeom prst="rect">
            <a:avLst/>
          </a:prstGeom>
          <a:noFill/>
        </p:spPr>
        <p:txBody>
          <a:bodyPr wrap="square">
            <a:spAutoFit/>
          </a:bodyPr>
          <a:lstStyle/>
          <a:p>
            <a:r>
              <a:rPr lang="en-US" sz="3200" b="1" dirty="0">
                <a:solidFill>
                  <a:schemeClr val="tx2">
                    <a:lumMod val="75000"/>
                  </a:schemeClr>
                </a:solidFill>
                <a:latin typeface="Avenir Next LT Pro" panose="020B0504020202020204" pitchFamily="34" charset="0"/>
              </a:rPr>
              <a:t>Helpful Links</a:t>
            </a:r>
            <a:endParaRPr lang="en-US" sz="3200" dirty="0">
              <a:latin typeface="Avenir Next LT Pro" panose="020B0504020202020204" pitchFamily="34" charset="0"/>
            </a:endParaRPr>
          </a:p>
        </p:txBody>
      </p:sp>
    </p:spTree>
    <p:extLst>
      <p:ext uri="{BB962C8B-B14F-4D97-AF65-F5344CB8AC3E}">
        <p14:creationId xmlns:p14="http://schemas.microsoft.com/office/powerpoint/2010/main" val="4095368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73D0AFA-0A6F-9645-A041-90719DE2A08A}"/>
              </a:ext>
            </a:extLst>
          </p:cNvPr>
          <p:cNvSpPr txBox="1"/>
          <p:nvPr/>
        </p:nvSpPr>
        <p:spPr>
          <a:xfrm>
            <a:off x="762124" y="1120668"/>
            <a:ext cx="2722797" cy="584775"/>
          </a:xfrm>
          <a:prstGeom prst="rect">
            <a:avLst/>
          </a:prstGeom>
          <a:noFill/>
        </p:spPr>
        <p:txBody>
          <a:bodyPr wrap="none" rtlCol="0">
            <a:spAutoFit/>
          </a:bodyPr>
          <a:lstStyle/>
          <a:p>
            <a:r>
              <a:rPr lang="en-US" sz="3200" dirty="0">
                <a:solidFill>
                  <a:schemeClr val="tx2"/>
                </a:solidFill>
                <a:latin typeface="Avenir Next LT Pro" panose="020B0504020202020204" pitchFamily="34" charset="77"/>
              </a:rPr>
              <a:t>QUESTIONS?</a:t>
            </a:r>
          </a:p>
        </p:txBody>
      </p:sp>
      <p:sp>
        <p:nvSpPr>
          <p:cNvPr id="7" name="TextBox 6">
            <a:extLst>
              <a:ext uri="{FF2B5EF4-FFF2-40B4-BE49-F238E27FC236}">
                <a16:creationId xmlns:a16="http://schemas.microsoft.com/office/drawing/2014/main" id="{196385E7-EE74-4512-879D-53348CECC6FC}"/>
              </a:ext>
            </a:extLst>
          </p:cNvPr>
          <p:cNvSpPr txBox="1"/>
          <p:nvPr/>
        </p:nvSpPr>
        <p:spPr>
          <a:xfrm>
            <a:off x="885414" y="1843950"/>
            <a:ext cx="5410071" cy="584775"/>
          </a:xfrm>
          <a:prstGeom prst="rect">
            <a:avLst/>
          </a:prstGeom>
          <a:noFill/>
        </p:spPr>
        <p:txBody>
          <a:bodyPr wrap="none" rtlCol="0">
            <a:spAutoFit/>
          </a:bodyPr>
          <a:lstStyle/>
          <a:p>
            <a:r>
              <a:rPr lang="en-US" sz="3200" dirty="0">
                <a:solidFill>
                  <a:schemeClr val="tx2"/>
                </a:solidFill>
                <a:latin typeface="Avenir Next LT Pro" panose="020B0504020202020204" pitchFamily="34" charset="77"/>
                <a:hlinkClick r:id="rId3"/>
              </a:rPr>
              <a:t>mary.buchanan@uconn.edu</a:t>
            </a:r>
            <a:endParaRPr lang="en-US" sz="3200" dirty="0">
              <a:solidFill>
                <a:schemeClr val="tx2"/>
              </a:solidFill>
              <a:latin typeface="Avenir Next LT Pro" panose="020B0504020202020204" pitchFamily="34" charset="77"/>
            </a:endParaRPr>
          </a:p>
        </p:txBody>
      </p:sp>
    </p:spTree>
    <p:extLst>
      <p:ext uri="{BB962C8B-B14F-4D97-AF65-F5344CB8AC3E}">
        <p14:creationId xmlns:p14="http://schemas.microsoft.com/office/powerpoint/2010/main" val="2828169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F3B56-CB7A-43C9-96FA-834E4CFEBBF6}"/>
              </a:ext>
            </a:extLst>
          </p:cNvPr>
          <p:cNvSpPr>
            <a:spLocks noGrp="1"/>
          </p:cNvSpPr>
          <p:nvPr>
            <p:ph type="title"/>
          </p:nvPr>
        </p:nvSpPr>
        <p:spPr>
          <a:xfrm>
            <a:off x="457200" y="290050"/>
            <a:ext cx="8229600" cy="696270"/>
          </a:xfrm>
        </p:spPr>
        <p:txBody>
          <a:bodyPr>
            <a:normAutofit fontScale="90000"/>
          </a:bodyPr>
          <a:lstStyle/>
          <a:p>
            <a:r>
              <a:rPr lang="en-US" b="1" dirty="0">
                <a:solidFill>
                  <a:schemeClr val="tx2">
                    <a:lumMod val="75000"/>
                  </a:schemeClr>
                </a:solidFill>
                <a:latin typeface="Avenir Next LT Pro" panose="020B0504020202020204" pitchFamily="34" charset="0"/>
              </a:rPr>
              <a:t>EJ Mapping Tool Project Background</a:t>
            </a:r>
            <a:endParaRPr lang="en-US" dirty="0">
              <a:solidFill>
                <a:schemeClr val="tx2"/>
              </a:solidFill>
              <a:latin typeface="Avenir Next LT Pro" panose="020B0504020202020204" pitchFamily="34" charset="0"/>
            </a:endParaRPr>
          </a:p>
        </p:txBody>
      </p:sp>
      <p:sp>
        <p:nvSpPr>
          <p:cNvPr id="3" name="Content Placeholder 2">
            <a:extLst>
              <a:ext uri="{FF2B5EF4-FFF2-40B4-BE49-F238E27FC236}">
                <a16:creationId xmlns:a16="http://schemas.microsoft.com/office/drawing/2014/main" id="{E39F7BF6-698D-4E7C-903F-F38F33F6475A}"/>
              </a:ext>
            </a:extLst>
          </p:cNvPr>
          <p:cNvSpPr>
            <a:spLocks noGrp="1"/>
          </p:cNvSpPr>
          <p:nvPr>
            <p:ph idx="1"/>
          </p:nvPr>
        </p:nvSpPr>
        <p:spPr>
          <a:xfrm>
            <a:off x="205482" y="1022279"/>
            <a:ext cx="8825501" cy="4551452"/>
          </a:xfrm>
        </p:spPr>
        <p:txBody>
          <a:bodyPr>
            <a:noAutofit/>
          </a:bodyPr>
          <a:lstStyle/>
          <a:p>
            <a:pPr marL="0" indent="0">
              <a:buNone/>
            </a:pPr>
            <a:r>
              <a:rPr lang="en-US" sz="2100" dirty="0">
                <a:latin typeface="Avenir Next LT Pro" panose="020B0504020202020204" pitchFamily="34" charset="0"/>
              </a:rPr>
              <a:t>In 2021, the Governor’s Council on Climate Change (GC3) Equity and Environmental Justice Working Group identified priority actions for near-term implementation, among them the development of a statewide environmental justice mapping tool. </a:t>
            </a:r>
          </a:p>
          <a:p>
            <a:pPr marL="0" indent="0">
              <a:buNone/>
            </a:pPr>
            <a:r>
              <a:rPr lang="en-US" sz="2100" dirty="0">
                <a:latin typeface="Avenir Next LT Pro" panose="020B0504020202020204" pitchFamily="34" charset="0"/>
              </a:rPr>
              <a:t>(</a:t>
            </a:r>
            <a:r>
              <a:rPr lang="en-US" sz="2100" dirty="0">
                <a:latin typeface="Avenir Next LT Pro" panose="020B0504020202020204" pitchFamily="34" charset="0"/>
                <a:hlinkClick r:id="rId3"/>
              </a:rPr>
              <a:t>https://connecticut-environmental-justice.circa.uconn.edu/about/</a:t>
            </a:r>
            <a:r>
              <a:rPr lang="en-US" sz="2100" dirty="0">
                <a:latin typeface="Avenir Next LT Pro" panose="020B0504020202020204" pitchFamily="34" charset="0"/>
              </a:rPr>
              <a:t>) </a:t>
            </a:r>
          </a:p>
        </p:txBody>
      </p:sp>
      <p:pic>
        <p:nvPicPr>
          <p:cNvPr id="5" name="Picture 4">
            <a:extLst>
              <a:ext uri="{FF2B5EF4-FFF2-40B4-BE49-F238E27FC236}">
                <a16:creationId xmlns:a16="http://schemas.microsoft.com/office/drawing/2014/main" id="{F54F3076-1F5F-D575-E65A-B0396AF581D9}"/>
              </a:ext>
            </a:extLst>
          </p:cNvPr>
          <p:cNvPicPr>
            <a:picLocks noChangeAspect="1"/>
          </p:cNvPicPr>
          <p:nvPr/>
        </p:nvPicPr>
        <p:blipFill rotWithShape="1">
          <a:blip r:embed="rId4"/>
          <a:srcRect t="10361"/>
          <a:stretch/>
        </p:blipFill>
        <p:spPr>
          <a:xfrm>
            <a:off x="175776" y="2785280"/>
            <a:ext cx="8855207" cy="4850065"/>
          </a:xfrm>
          <a:prstGeom prst="rect">
            <a:avLst/>
          </a:prstGeom>
        </p:spPr>
      </p:pic>
    </p:spTree>
    <p:extLst>
      <p:ext uri="{BB962C8B-B14F-4D97-AF65-F5344CB8AC3E}">
        <p14:creationId xmlns:p14="http://schemas.microsoft.com/office/powerpoint/2010/main" val="1701486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037FF-C188-46ED-90AF-25C5E97BFC7B}"/>
              </a:ext>
            </a:extLst>
          </p:cNvPr>
          <p:cNvSpPr>
            <a:spLocks noGrp="1"/>
          </p:cNvSpPr>
          <p:nvPr>
            <p:ph type="title"/>
          </p:nvPr>
        </p:nvSpPr>
        <p:spPr/>
        <p:txBody>
          <a:bodyPr>
            <a:normAutofit fontScale="90000"/>
          </a:bodyPr>
          <a:lstStyle/>
          <a:p>
            <a:r>
              <a:rPr lang="en-US" sz="4000" b="1" dirty="0">
                <a:solidFill>
                  <a:schemeClr val="tx2">
                    <a:lumMod val="75000"/>
                  </a:schemeClr>
                </a:solidFill>
                <a:latin typeface="Avenir Next LT Pro" panose="020B0504020202020204" pitchFamily="34" charset="0"/>
              </a:rPr>
              <a:t>Environmental</a:t>
            </a:r>
            <a:r>
              <a:rPr lang="en-US" dirty="0"/>
              <a:t> </a:t>
            </a:r>
            <a:r>
              <a:rPr lang="en-US" sz="4000" b="1" dirty="0">
                <a:solidFill>
                  <a:schemeClr val="tx2">
                    <a:lumMod val="75000"/>
                  </a:schemeClr>
                </a:solidFill>
                <a:latin typeface="Avenir Next LT Pro" panose="020B0504020202020204" pitchFamily="34" charset="0"/>
              </a:rPr>
              <a:t>Justice Mapping Tool Overview</a:t>
            </a:r>
          </a:p>
        </p:txBody>
      </p:sp>
      <p:sp>
        <p:nvSpPr>
          <p:cNvPr id="3" name="Content Placeholder 2">
            <a:extLst>
              <a:ext uri="{FF2B5EF4-FFF2-40B4-BE49-F238E27FC236}">
                <a16:creationId xmlns:a16="http://schemas.microsoft.com/office/drawing/2014/main" id="{21024C9E-E55F-45AA-B6FF-7980D6871E87}"/>
              </a:ext>
            </a:extLst>
          </p:cNvPr>
          <p:cNvSpPr>
            <a:spLocks noGrp="1"/>
          </p:cNvSpPr>
          <p:nvPr>
            <p:ph idx="1"/>
          </p:nvPr>
        </p:nvSpPr>
        <p:spPr/>
        <p:txBody>
          <a:bodyPr/>
          <a:lstStyle/>
          <a:p>
            <a:endParaRPr lang="en-US"/>
          </a:p>
        </p:txBody>
      </p:sp>
      <p:graphicFrame>
        <p:nvGraphicFramePr>
          <p:cNvPr id="7" name="Content Placeholder 2">
            <a:extLst>
              <a:ext uri="{FF2B5EF4-FFF2-40B4-BE49-F238E27FC236}">
                <a16:creationId xmlns:a16="http://schemas.microsoft.com/office/drawing/2014/main" id="{F066AA2D-B2A8-A094-B3A0-E08E9F3AAA8A}"/>
              </a:ext>
            </a:extLst>
          </p:cNvPr>
          <p:cNvGraphicFramePr>
            <a:graphicFrameLocks/>
          </p:cNvGraphicFramePr>
          <p:nvPr/>
        </p:nvGraphicFramePr>
        <p:xfrm>
          <a:off x="592393" y="1765082"/>
          <a:ext cx="7750935"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0131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25087-B4F6-A2FC-D531-15FA53DD295B}"/>
              </a:ext>
            </a:extLst>
          </p:cNvPr>
          <p:cNvSpPr>
            <a:spLocks noGrp="1"/>
          </p:cNvSpPr>
          <p:nvPr>
            <p:ph type="title"/>
          </p:nvPr>
        </p:nvSpPr>
        <p:spPr/>
        <p:txBody>
          <a:bodyPr/>
          <a:lstStyle/>
          <a:p>
            <a:r>
              <a:rPr lang="en-US" b="1" dirty="0">
                <a:solidFill>
                  <a:schemeClr val="tx2">
                    <a:lumMod val="75000"/>
                  </a:schemeClr>
                </a:solidFill>
                <a:latin typeface="Avenir Next LT Pro" panose="020B0504020202020204" pitchFamily="34" charset="0"/>
              </a:rPr>
              <a:t>Project Partnerships</a:t>
            </a:r>
          </a:p>
        </p:txBody>
      </p:sp>
      <p:sp>
        <p:nvSpPr>
          <p:cNvPr id="3" name="Content Placeholder 2">
            <a:extLst>
              <a:ext uri="{FF2B5EF4-FFF2-40B4-BE49-F238E27FC236}">
                <a16:creationId xmlns:a16="http://schemas.microsoft.com/office/drawing/2014/main" id="{FCF74CD0-D77D-927B-2B41-F2E45F1C117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009EDC4-5ADC-E488-9CD8-1BF1BC95099E}"/>
              </a:ext>
            </a:extLst>
          </p:cNvPr>
          <p:cNvPicPr>
            <a:picLocks noChangeAspect="1"/>
          </p:cNvPicPr>
          <p:nvPr/>
        </p:nvPicPr>
        <p:blipFill>
          <a:blip r:embed="rId2"/>
          <a:stretch>
            <a:fillRect/>
          </a:stretch>
        </p:blipFill>
        <p:spPr>
          <a:xfrm>
            <a:off x="1558029" y="1668627"/>
            <a:ext cx="6027942" cy="3520745"/>
          </a:xfrm>
          <a:prstGeom prst="rect">
            <a:avLst/>
          </a:prstGeom>
        </p:spPr>
      </p:pic>
    </p:spTree>
    <p:extLst>
      <p:ext uri="{BB962C8B-B14F-4D97-AF65-F5344CB8AC3E}">
        <p14:creationId xmlns:p14="http://schemas.microsoft.com/office/powerpoint/2010/main" val="4066411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2C5A89-6232-4F82-8BD2-DBE5C8A3732A}"/>
              </a:ext>
            </a:extLst>
          </p:cNvPr>
          <p:cNvSpPr>
            <a:spLocks noGrp="1"/>
          </p:cNvSpPr>
          <p:nvPr>
            <p:ph type="title"/>
          </p:nvPr>
        </p:nvSpPr>
        <p:spPr>
          <a:xfrm>
            <a:off x="457200" y="1063229"/>
            <a:ext cx="8229600" cy="495408"/>
          </a:xfrm>
        </p:spPr>
        <p:txBody>
          <a:bodyPr>
            <a:noAutofit/>
          </a:bodyPr>
          <a:lstStyle/>
          <a:p>
            <a:r>
              <a:rPr lang="en-US" b="1" dirty="0">
                <a:solidFill>
                  <a:schemeClr val="tx2">
                    <a:lumMod val="75000"/>
                  </a:schemeClr>
                </a:solidFill>
                <a:latin typeface="Avenir Next LT Pro" panose="020B0504020202020204" pitchFamily="34" charset="0"/>
              </a:rPr>
              <a:t>Data Categorization</a:t>
            </a:r>
          </a:p>
        </p:txBody>
      </p:sp>
      <p:graphicFrame>
        <p:nvGraphicFramePr>
          <p:cNvPr id="4" name="Content Placeholder 3">
            <a:extLst>
              <a:ext uri="{FF2B5EF4-FFF2-40B4-BE49-F238E27FC236}">
                <a16:creationId xmlns:a16="http://schemas.microsoft.com/office/drawing/2014/main" id="{544849A2-4178-4190-91CB-202ECDA4EBD4}"/>
              </a:ext>
            </a:extLst>
          </p:cNvPr>
          <p:cNvGraphicFramePr>
            <a:graphicFrameLocks noGrp="1"/>
          </p:cNvGraphicFramePr>
          <p:nvPr>
            <p:ph sz="half" idx="1"/>
          </p:nvPr>
        </p:nvGraphicFramePr>
        <p:xfrm>
          <a:off x="457200" y="1669419"/>
          <a:ext cx="4038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Content Placeholder 12">
            <a:extLst>
              <a:ext uri="{FF2B5EF4-FFF2-40B4-BE49-F238E27FC236}">
                <a16:creationId xmlns:a16="http://schemas.microsoft.com/office/drawing/2014/main" id="{F2C11307-DC6B-4332-83AD-85F8C6D81314}"/>
              </a:ext>
            </a:extLst>
          </p:cNvPr>
          <p:cNvSpPr>
            <a:spLocks noGrp="1"/>
          </p:cNvSpPr>
          <p:nvPr>
            <p:ph sz="half" idx="2"/>
          </p:nvPr>
        </p:nvSpPr>
        <p:spPr>
          <a:xfrm>
            <a:off x="4648200" y="1737880"/>
            <a:ext cx="4038600" cy="3713993"/>
          </a:xfrm>
        </p:spPr>
        <p:txBody>
          <a:bodyPr>
            <a:normAutofit/>
          </a:bodyPr>
          <a:lstStyle/>
          <a:p>
            <a:pPr marL="0" indent="0">
              <a:buNone/>
            </a:pPr>
            <a:r>
              <a:rPr lang="en-US" sz="2400" b="1" dirty="0">
                <a:latin typeface="Calibri" panose="020F0502020204030204" pitchFamily="34" charset="0"/>
              </a:rPr>
              <a:t>Environmental exposures</a:t>
            </a:r>
            <a:r>
              <a:rPr lang="en-US" sz="2400" dirty="0">
                <a:latin typeface="Calibri" panose="020F0502020204030204" pitchFamily="34" charset="0"/>
              </a:rPr>
              <a:t>: data from measured environmental concentrations and releases of contaminants from pollution sources.</a:t>
            </a:r>
          </a:p>
          <a:p>
            <a:pPr marL="0" indent="0">
              <a:buNone/>
            </a:pPr>
            <a:r>
              <a:rPr lang="en-US" sz="2400" b="1" dirty="0">
                <a:latin typeface="Calibri" panose="020F0502020204030204" pitchFamily="34" charset="0"/>
              </a:rPr>
              <a:t>Environmental effects: </a:t>
            </a:r>
            <a:r>
              <a:rPr lang="en-US" sz="2400" dirty="0">
                <a:latin typeface="Calibri" panose="020F0502020204030204" pitchFamily="34" charset="0"/>
              </a:rPr>
              <a:t>illustrate the potential risk of the environmental hazard on communities nearby.</a:t>
            </a:r>
          </a:p>
        </p:txBody>
      </p:sp>
      <p:pic>
        <p:nvPicPr>
          <p:cNvPr id="3" name="Picture 2">
            <a:extLst>
              <a:ext uri="{FF2B5EF4-FFF2-40B4-BE49-F238E27FC236}">
                <a16:creationId xmlns:a16="http://schemas.microsoft.com/office/drawing/2014/main" id="{932768E2-A350-4028-8ADB-91F831C88BA5}"/>
              </a:ext>
            </a:extLst>
          </p:cNvPr>
          <p:cNvPicPr>
            <a:picLocks noChangeAspect="1"/>
          </p:cNvPicPr>
          <p:nvPr/>
        </p:nvPicPr>
        <p:blipFill rotWithShape="1">
          <a:blip r:embed="rId8"/>
          <a:srcRect r="60513" b="82076"/>
          <a:stretch/>
        </p:blipFill>
        <p:spPr>
          <a:xfrm>
            <a:off x="164523" y="1794109"/>
            <a:ext cx="1990095" cy="1161185"/>
          </a:xfrm>
          <a:prstGeom prst="rect">
            <a:avLst/>
          </a:prstGeom>
        </p:spPr>
      </p:pic>
      <p:pic>
        <p:nvPicPr>
          <p:cNvPr id="16" name="Picture 15">
            <a:extLst>
              <a:ext uri="{FF2B5EF4-FFF2-40B4-BE49-F238E27FC236}">
                <a16:creationId xmlns:a16="http://schemas.microsoft.com/office/drawing/2014/main" id="{02540E09-2E56-41C9-BDFA-46CD266D9ED8}"/>
              </a:ext>
            </a:extLst>
          </p:cNvPr>
          <p:cNvPicPr>
            <a:picLocks noChangeAspect="1"/>
          </p:cNvPicPr>
          <p:nvPr/>
        </p:nvPicPr>
        <p:blipFill rotWithShape="1">
          <a:blip r:embed="rId8"/>
          <a:srcRect l="2487" t="24695" r="60513" b="55360"/>
          <a:stretch/>
        </p:blipFill>
        <p:spPr>
          <a:xfrm>
            <a:off x="164523" y="3754636"/>
            <a:ext cx="1970558" cy="1365484"/>
          </a:xfrm>
          <a:prstGeom prst="rect">
            <a:avLst/>
          </a:prstGeom>
        </p:spPr>
      </p:pic>
      <p:sp>
        <p:nvSpPr>
          <p:cNvPr id="14" name="TextBox 13">
            <a:extLst>
              <a:ext uri="{FF2B5EF4-FFF2-40B4-BE49-F238E27FC236}">
                <a16:creationId xmlns:a16="http://schemas.microsoft.com/office/drawing/2014/main" id="{8D14F9B3-1566-4A53-8204-C64F41D6C403}"/>
              </a:ext>
            </a:extLst>
          </p:cNvPr>
          <p:cNvSpPr txBox="1"/>
          <p:nvPr/>
        </p:nvSpPr>
        <p:spPr>
          <a:xfrm>
            <a:off x="374074" y="1917123"/>
            <a:ext cx="1636568" cy="553998"/>
          </a:xfrm>
          <a:prstGeom prst="rect">
            <a:avLst/>
          </a:prstGeom>
          <a:noFill/>
        </p:spPr>
        <p:txBody>
          <a:bodyPr wrap="square" rtlCol="0">
            <a:spAutoFit/>
          </a:bodyPr>
          <a:lstStyle/>
          <a:p>
            <a:r>
              <a:rPr lang="en-US" sz="1500" b="1" dirty="0"/>
              <a:t>Environmental Exposure</a:t>
            </a:r>
          </a:p>
        </p:txBody>
      </p:sp>
      <p:sp>
        <p:nvSpPr>
          <p:cNvPr id="18" name="TextBox 17">
            <a:extLst>
              <a:ext uri="{FF2B5EF4-FFF2-40B4-BE49-F238E27FC236}">
                <a16:creationId xmlns:a16="http://schemas.microsoft.com/office/drawing/2014/main" id="{3660EFDE-8370-4291-B35E-D05467BB7FD3}"/>
              </a:ext>
            </a:extLst>
          </p:cNvPr>
          <p:cNvSpPr txBox="1"/>
          <p:nvPr/>
        </p:nvSpPr>
        <p:spPr>
          <a:xfrm>
            <a:off x="374074" y="3823855"/>
            <a:ext cx="1636568" cy="553998"/>
          </a:xfrm>
          <a:prstGeom prst="rect">
            <a:avLst/>
          </a:prstGeom>
          <a:noFill/>
        </p:spPr>
        <p:txBody>
          <a:bodyPr wrap="square" rtlCol="0">
            <a:spAutoFit/>
          </a:bodyPr>
          <a:lstStyle/>
          <a:p>
            <a:r>
              <a:rPr lang="en-US" sz="1500" b="1" dirty="0"/>
              <a:t>Environmental Effect</a:t>
            </a:r>
          </a:p>
        </p:txBody>
      </p:sp>
    </p:spTree>
    <p:extLst>
      <p:ext uri="{BB962C8B-B14F-4D97-AF65-F5344CB8AC3E}">
        <p14:creationId xmlns:p14="http://schemas.microsoft.com/office/powerpoint/2010/main" val="3663981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2C5A89-6232-4F82-8BD2-DBE5C8A3732A}"/>
              </a:ext>
            </a:extLst>
          </p:cNvPr>
          <p:cNvSpPr>
            <a:spLocks noGrp="1"/>
          </p:cNvSpPr>
          <p:nvPr>
            <p:ph type="title"/>
          </p:nvPr>
        </p:nvSpPr>
        <p:spPr>
          <a:xfrm>
            <a:off x="457200" y="1063229"/>
            <a:ext cx="8229600" cy="495408"/>
          </a:xfrm>
        </p:spPr>
        <p:txBody>
          <a:bodyPr>
            <a:noAutofit/>
          </a:bodyPr>
          <a:lstStyle/>
          <a:p>
            <a:r>
              <a:rPr lang="en-US" b="1" dirty="0">
                <a:solidFill>
                  <a:schemeClr val="tx2">
                    <a:lumMod val="75000"/>
                  </a:schemeClr>
                </a:solidFill>
                <a:latin typeface="Avenir Next LT Pro" panose="020B0504020202020204" pitchFamily="34" charset="0"/>
              </a:rPr>
              <a:t>Data Categorization</a:t>
            </a:r>
          </a:p>
        </p:txBody>
      </p:sp>
      <p:graphicFrame>
        <p:nvGraphicFramePr>
          <p:cNvPr id="4" name="Content Placeholder 3">
            <a:extLst>
              <a:ext uri="{FF2B5EF4-FFF2-40B4-BE49-F238E27FC236}">
                <a16:creationId xmlns:a16="http://schemas.microsoft.com/office/drawing/2014/main" id="{544849A2-4178-4190-91CB-202ECDA4EBD4}"/>
              </a:ext>
            </a:extLst>
          </p:cNvPr>
          <p:cNvGraphicFramePr>
            <a:graphicFrameLocks noGrp="1"/>
          </p:cNvGraphicFramePr>
          <p:nvPr>
            <p:ph sz="half" idx="1"/>
          </p:nvPr>
        </p:nvGraphicFramePr>
        <p:xfrm>
          <a:off x="457200" y="1669419"/>
          <a:ext cx="4038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Content Placeholder 12">
            <a:extLst>
              <a:ext uri="{FF2B5EF4-FFF2-40B4-BE49-F238E27FC236}">
                <a16:creationId xmlns:a16="http://schemas.microsoft.com/office/drawing/2014/main" id="{F2C11307-DC6B-4332-83AD-85F8C6D81314}"/>
              </a:ext>
            </a:extLst>
          </p:cNvPr>
          <p:cNvSpPr>
            <a:spLocks noGrp="1"/>
          </p:cNvSpPr>
          <p:nvPr>
            <p:ph sz="half" idx="2"/>
          </p:nvPr>
        </p:nvSpPr>
        <p:spPr>
          <a:xfrm>
            <a:off x="4648200" y="1737880"/>
            <a:ext cx="4038600" cy="3713993"/>
          </a:xfrm>
        </p:spPr>
        <p:txBody>
          <a:bodyPr>
            <a:normAutofit/>
          </a:bodyPr>
          <a:lstStyle/>
          <a:p>
            <a:pPr marL="0" indent="0">
              <a:buNone/>
            </a:pPr>
            <a:r>
              <a:rPr lang="en-US" sz="2400" b="1" dirty="0">
                <a:latin typeface="Calibri" panose="020F0502020204030204" pitchFamily="34" charset="0"/>
              </a:rPr>
              <a:t>Sensitive populations: </a:t>
            </a:r>
            <a:r>
              <a:rPr lang="en-US" sz="2400" dirty="0">
                <a:latin typeface="Calibri" panose="020F0502020204030204" pitchFamily="34" charset="0"/>
              </a:rPr>
              <a:t>relate to biological susceptibility.</a:t>
            </a:r>
          </a:p>
          <a:p>
            <a:pPr marL="0" indent="0">
              <a:buNone/>
            </a:pPr>
            <a:endParaRPr lang="en-US" sz="2400" dirty="0">
              <a:latin typeface="Calibri" panose="020F0502020204030204" pitchFamily="34" charset="0"/>
            </a:endParaRPr>
          </a:p>
          <a:p>
            <a:pPr marL="0" indent="0">
              <a:buNone/>
            </a:pPr>
            <a:r>
              <a:rPr lang="en-US" sz="2400" b="1" dirty="0">
                <a:latin typeface="Calibri" panose="020F0502020204030204" pitchFamily="34" charset="0"/>
              </a:rPr>
              <a:t>Socioeconomic factors: </a:t>
            </a:r>
            <a:r>
              <a:rPr lang="en-US" sz="2400" dirty="0">
                <a:latin typeface="Calibri" panose="020F0502020204030204" pitchFamily="34" charset="0"/>
              </a:rPr>
              <a:t>associated with environmental justice conditions.</a:t>
            </a:r>
          </a:p>
          <a:p>
            <a:endParaRPr lang="en-US" sz="2100" dirty="0"/>
          </a:p>
        </p:txBody>
      </p:sp>
      <p:pic>
        <p:nvPicPr>
          <p:cNvPr id="6" name="Picture 5" descr="People at outdoor markets">
            <a:extLst>
              <a:ext uri="{FF2B5EF4-FFF2-40B4-BE49-F238E27FC236}">
                <a16:creationId xmlns:a16="http://schemas.microsoft.com/office/drawing/2014/main" id="{2913580D-2EE0-4425-BA17-1B29889BB76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4523" y="3747597"/>
            <a:ext cx="1990095" cy="1193280"/>
          </a:xfrm>
          <a:prstGeom prst="rect">
            <a:avLst/>
          </a:prstGeom>
        </p:spPr>
      </p:pic>
      <p:sp>
        <p:nvSpPr>
          <p:cNvPr id="18" name="TextBox 17">
            <a:extLst>
              <a:ext uri="{FF2B5EF4-FFF2-40B4-BE49-F238E27FC236}">
                <a16:creationId xmlns:a16="http://schemas.microsoft.com/office/drawing/2014/main" id="{3660EFDE-8370-4291-B35E-D05467BB7FD3}"/>
              </a:ext>
            </a:extLst>
          </p:cNvPr>
          <p:cNvSpPr txBox="1"/>
          <p:nvPr/>
        </p:nvSpPr>
        <p:spPr>
          <a:xfrm>
            <a:off x="341287" y="3813323"/>
            <a:ext cx="1636568" cy="553998"/>
          </a:xfrm>
          <a:prstGeom prst="rect">
            <a:avLst/>
          </a:prstGeom>
          <a:noFill/>
        </p:spPr>
        <p:txBody>
          <a:bodyPr wrap="square" rtlCol="0">
            <a:spAutoFit/>
          </a:bodyPr>
          <a:lstStyle/>
          <a:p>
            <a:r>
              <a:rPr lang="en-US" sz="1500" b="1" dirty="0"/>
              <a:t>Socioeconomic Factors</a:t>
            </a:r>
          </a:p>
        </p:txBody>
      </p:sp>
      <p:pic>
        <p:nvPicPr>
          <p:cNvPr id="8" name="Picture 7" descr="Person holding a hand">
            <a:extLst>
              <a:ext uri="{FF2B5EF4-FFF2-40B4-BE49-F238E27FC236}">
                <a16:creationId xmlns:a16="http://schemas.microsoft.com/office/drawing/2014/main" id="{D692427F-8A91-41A1-AE20-E22BD7A2D5E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4523" y="1676512"/>
            <a:ext cx="1950725" cy="1300483"/>
          </a:xfrm>
          <a:prstGeom prst="rect">
            <a:avLst/>
          </a:prstGeom>
        </p:spPr>
      </p:pic>
      <p:sp>
        <p:nvSpPr>
          <p:cNvPr id="14" name="TextBox 13">
            <a:extLst>
              <a:ext uri="{FF2B5EF4-FFF2-40B4-BE49-F238E27FC236}">
                <a16:creationId xmlns:a16="http://schemas.microsoft.com/office/drawing/2014/main" id="{8D14F9B3-1566-4A53-8204-C64F41D6C403}"/>
              </a:ext>
            </a:extLst>
          </p:cNvPr>
          <p:cNvSpPr txBox="1"/>
          <p:nvPr/>
        </p:nvSpPr>
        <p:spPr>
          <a:xfrm>
            <a:off x="341287" y="2061296"/>
            <a:ext cx="1636568" cy="553998"/>
          </a:xfrm>
          <a:prstGeom prst="rect">
            <a:avLst/>
          </a:prstGeom>
          <a:noFill/>
        </p:spPr>
        <p:txBody>
          <a:bodyPr wrap="square" rtlCol="0">
            <a:spAutoFit/>
          </a:bodyPr>
          <a:lstStyle/>
          <a:p>
            <a:r>
              <a:rPr lang="en-US" sz="1500" b="1" dirty="0"/>
              <a:t>Sensitive Populations</a:t>
            </a:r>
          </a:p>
        </p:txBody>
      </p:sp>
    </p:spTree>
    <p:extLst>
      <p:ext uri="{BB962C8B-B14F-4D97-AF65-F5344CB8AC3E}">
        <p14:creationId xmlns:p14="http://schemas.microsoft.com/office/powerpoint/2010/main" val="2224387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288CF-E94E-4BDC-8003-7218746CF5F9}"/>
              </a:ext>
            </a:extLst>
          </p:cNvPr>
          <p:cNvSpPr>
            <a:spLocks noGrp="1"/>
          </p:cNvSpPr>
          <p:nvPr>
            <p:ph type="title"/>
          </p:nvPr>
        </p:nvSpPr>
        <p:spPr/>
        <p:txBody>
          <a:bodyPr/>
          <a:lstStyle/>
          <a:p>
            <a:r>
              <a:rPr lang="en-US" dirty="0"/>
              <a:t>How can you use the tool?</a:t>
            </a:r>
          </a:p>
        </p:txBody>
      </p:sp>
      <p:sp>
        <p:nvSpPr>
          <p:cNvPr id="3" name="Content Placeholder 2">
            <a:extLst>
              <a:ext uri="{FF2B5EF4-FFF2-40B4-BE49-F238E27FC236}">
                <a16:creationId xmlns:a16="http://schemas.microsoft.com/office/drawing/2014/main" id="{A1F4EB2A-5E6C-4202-96F5-01F7E2B5CE66}"/>
              </a:ext>
            </a:extLst>
          </p:cNvPr>
          <p:cNvSpPr>
            <a:spLocks noGrp="1"/>
          </p:cNvSpPr>
          <p:nvPr>
            <p:ph idx="1"/>
          </p:nvPr>
        </p:nvSpPr>
        <p:spPr/>
        <p:txBody>
          <a:bodyPr>
            <a:normAutofit/>
          </a:bodyPr>
          <a:lstStyle/>
          <a:p>
            <a:r>
              <a:rPr lang="en-US" sz="2400" dirty="0">
                <a:latin typeface="Calibri" panose="020F0502020204030204" pitchFamily="34" charset="0"/>
              </a:rPr>
              <a:t>Audience: public, agencies, stakeholders</a:t>
            </a:r>
          </a:p>
          <a:p>
            <a:r>
              <a:rPr lang="en-US" sz="2400" dirty="0">
                <a:latin typeface="Calibri" panose="020F0502020204030204" pitchFamily="34" charset="0"/>
              </a:rPr>
              <a:t>Community outreach</a:t>
            </a:r>
          </a:p>
          <a:p>
            <a:r>
              <a:rPr lang="en-US" sz="2400" dirty="0">
                <a:latin typeface="Calibri" panose="020F0502020204030204" pitchFamily="34" charset="0"/>
              </a:rPr>
              <a:t>Prioritization</a:t>
            </a:r>
          </a:p>
          <a:p>
            <a:r>
              <a:rPr lang="en-US" sz="2400" dirty="0">
                <a:latin typeface="Calibri" panose="020F0502020204030204" pitchFamily="34" charset="0"/>
              </a:rPr>
              <a:t>Evaluating areas for place-based work</a:t>
            </a:r>
          </a:p>
          <a:p>
            <a:r>
              <a:rPr lang="en-US" sz="2400" dirty="0">
                <a:latin typeface="Calibri" panose="020F0502020204030204" pitchFamily="34" charset="0"/>
              </a:rPr>
              <a:t>Education and research</a:t>
            </a:r>
          </a:p>
          <a:p>
            <a:r>
              <a:rPr lang="en-US" sz="2400" dirty="0">
                <a:latin typeface="Calibri" panose="020F0502020204030204" pitchFamily="34" charset="0"/>
              </a:rPr>
              <a:t>Retrospective reporting</a:t>
            </a:r>
          </a:p>
          <a:p>
            <a:endParaRPr lang="en-US" dirty="0"/>
          </a:p>
        </p:txBody>
      </p:sp>
    </p:spTree>
    <p:extLst>
      <p:ext uri="{BB962C8B-B14F-4D97-AF65-F5344CB8AC3E}">
        <p14:creationId xmlns:p14="http://schemas.microsoft.com/office/powerpoint/2010/main" val="1061727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C2099-A455-0056-7B1C-BD1F156E4F7D}"/>
              </a:ext>
            </a:extLst>
          </p:cNvPr>
          <p:cNvSpPr>
            <a:spLocks noGrp="1"/>
          </p:cNvSpPr>
          <p:nvPr>
            <p:ph type="title"/>
          </p:nvPr>
        </p:nvSpPr>
        <p:spPr>
          <a:xfrm>
            <a:off x="457200" y="274638"/>
            <a:ext cx="8229600" cy="1143000"/>
          </a:xfrm>
        </p:spPr>
        <p:txBody>
          <a:bodyPr anchor="ctr">
            <a:normAutofit/>
          </a:bodyPr>
          <a:lstStyle/>
          <a:p>
            <a:pPr>
              <a:lnSpc>
                <a:spcPct val="90000"/>
              </a:lnSpc>
            </a:pPr>
            <a:r>
              <a:rPr lang="en-US" dirty="0"/>
              <a:t>Environmental Justice Mapping Tool Overview</a:t>
            </a:r>
            <a:endParaRPr lang="en-US"/>
          </a:p>
        </p:txBody>
      </p:sp>
      <p:pic>
        <p:nvPicPr>
          <p:cNvPr id="6" name="Picture 5">
            <a:extLst>
              <a:ext uri="{FF2B5EF4-FFF2-40B4-BE49-F238E27FC236}">
                <a16:creationId xmlns:a16="http://schemas.microsoft.com/office/drawing/2014/main" id="{E29CBE26-BDD7-B2A1-05C1-A046D58A8B3C}"/>
              </a:ext>
            </a:extLst>
          </p:cNvPr>
          <p:cNvPicPr>
            <a:picLocks noChangeAspect="1"/>
          </p:cNvPicPr>
          <p:nvPr/>
        </p:nvPicPr>
        <p:blipFill>
          <a:blip r:embed="rId2"/>
          <a:stretch>
            <a:fillRect/>
          </a:stretch>
        </p:blipFill>
        <p:spPr>
          <a:xfrm>
            <a:off x="1523917" y="1600202"/>
            <a:ext cx="6096165" cy="4160633"/>
          </a:xfrm>
          <a:prstGeom prst="rect">
            <a:avLst/>
          </a:prstGeom>
          <a:noFill/>
        </p:spPr>
      </p:pic>
      <p:pic>
        <p:nvPicPr>
          <p:cNvPr id="8" name="Picture 7">
            <a:extLst>
              <a:ext uri="{FF2B5EF4-FFF2-40B4-BE49-F238E27FC236}">
                <a16:creationId xmlns:a16="http://schemas.microsoft.com/office/drawing/2014/main" id="{92394A77-682F-9045-B048-20C548F40CF8}"/>
              </a:ext>
            </a:extLst>
          </p:cNvPr>
          <p:cNvPicPr>
            <a:picLocks noChangeAspect="1"/>
          </p:cNvPicPr>
          <p:nvPr/>
        </p:nvPicPr>
        <p:blipFill>
          <a:blip r:embed="rId3"/>
          <a:stretch>
            <a:fillRect/>
          </a:stretch>
        </p:blipFill>
        <p:spPr>
          <a:xfrm>
            <a:off x="551690" y="3977639"/>
            <a:ext cx="1041027" cy="1783195"/>
          </a:xfrm>
          <a:prstGeom prst="rect">
            <a:avLst/>
          </a:prstGeom>
        </p:spPr>
      </p:pic>
    </p:spTree>
    <p:extLst>
      <p:ext uri="{BB962C8B-B14F-4D97-AF65-F5344CB8AC3E}">
        <p14:creationId xmlns:p14="http://schemas.microsoft.com/office/powerpoint/2010/main" val="37133388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39850</TotalTime>
  <Words>1850</Words>
  <Application>Microsoft Office PowerPoint</Application>
  <PresentationFormat>On-screen Show (4:3)</PresentationFormat>
  <Paragraphs>190</Paragraphs>
  <Slides>23</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Abadi</vt:lpstr>
      <vt:lpstr>Arial</vt:lpstr>
      <vt:lpstr>Avenir Next LT Pro</vt:lpstr>
      <vt:lpstr>Calibri</vt:lpstr>
      <vt:lpstr>Calibri Light</vt:lpstr>
      <vt:lpstr>Open Sans</vt:lpstr>
      <vt:lpstr>proxima nova</vt:lpstr>
      <vt:lpstr>Times New Roman</vt:lpstr>
      <vt:lpstr>Office Theme</vt:lpstr>
      <vt:lpstr>Custom Design</vt:lpstr>
      <vt:lpstr>2022 Mapping Tool Advisory Committee (MTAC) Program</vt:lpstr>
      <vt:lpstr>Overview</vt:lpstr>
      <vt:lpstr>EJ Mapping Tool Project Background</vt:lpstr>
      <vt:lpstr>Environmental Justice Mapping Tool Overview</vt:lpstr>
      <vt:lpstr>Project Partnerships</vt:lpstr>
      <vt:lpstr>Data Categorization</vt:lpstr>
      <vt:lpstr>Data Categorization</vt:lpstr>
      <vt:lpstr>How can you use the tool?</vt:lpstr>
      <vt:lpstr>Environmental Justice Mapping Tool Overview</vt:lpstr>
      <vt:lpstr>MTAC 2022 Overview</vt:lpstr>
      <vt:lpstr>EJ Mapping Tool Project Background</vt:lpstr>
      <vt:lpstr>EJ Mapping Tool Project Background</vt:lpstr>
      <vt:lpstr>What Will MTAC Members Do?</vt:lpstr>
      <vt:lpstr>Option 1: Applying as an Individual </vt:lpstr>
      <vt:lpstr>PowerPoint Presentation</vt:lpstr>
      <vt:lpstr>PowerPoint Presentation</vt:lpstr>
      <vt:lpstr>PowerPoint Presentation</vt:lpstr>
      <vt:lpstr>PowerPoint Presentation</vt:lpstr>
      <vt:lpstr>PowerPoint Presentation</vt:lpstr>
      <vt:lpstr>Reporting</vt:lpstr>
      <vt:lpstr>Timeline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CBallestrini</dc:creator>
  <cp:lastModifiedBy>Buchanan, Mary</cp:lastModifiedBy>
  <cp:revision>276</cp:revision>
  <cp:lastPrinted>2016-03-15T19:32:17Z</cp:lastPrinted>
  <dcterms:created xsi:type="dcterms:W3CDTF">2013-10-10T18:53:03Z</dcterms:created>
  <dcterms:modified xsi:type="dcterms:W3CDTF">2022-09-26T15:45:09Z</dcterms:modified>
</cp:coreProperties>
</file>